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321" r:id="rId5"/>
    <p:sldId id="303" r:id="rId6"/>
    <p:sldId id="335" r:id="rId7"/>
    <p:sldId id="336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D31"/>
    <a:srgbClr val="009ABD"/>
    <a:srgbClr val="193767"/>
    <a:srgbClr val="F03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/>
    <p:restoredTop sz="96272"/>
  </p:normalViewPr>
  <p:slideViewPr>
    <p:cSldViewPr snapToGrid="0" snapToObjects="1">
      <p:cViewPr varScale="1">
        <p:scale>
          <a:sx n="80" d="100"/>
          <a:sy n="80" d="100"/>
        </p:scale>
        <p:origin x="72" y="78"/>
      </p:cViewPr>
      <p:guideLst>
        <p:guide orient="horz" pos="2184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Sappenfield" userId="ca5e52722876e63b" providerId="LiveId" clId="{94A95AAE-FEB3-400F-9268-3B18BE599916}"/>
    <pc:docChg chg="custSel addSld modSld">
      <pc:chgData name="Keith Sappenfield" userId="ca5e52722876e63b" providerId="LiveId" clId="{94A95AAE-FEB3-400F-9268-3B18BE599916}" dt="2026-03-09T17:15:52.221" v="1550" actId="6549"/>
      <pc:docMkLst>
        <pc:docMk/>
      </pc:docMkLst>
      <pc:sldChg chg="modSp mod">
        <pc:chgData name="Keith Sappenfield" userId="ca5e52722876e63b" providerId="LiveId" clId="{94A95AAE-FEB3-400F-9268-3B18BE599916}" dt="2026-03-09T17:14:54.877" v="1529" actId="313"/>
        <pc:sldMkLst>
          <pc:docMk/>
          <pc:sldMk cId="2472032807" sldId="335"/>
        </pc:sldMkLst>
        <pc:spChg chg="mod">
          <ac:chgData name="Keith Sappenfield" userId="ca5e52722876e63b" providerId="LiveId" clId="{94A95AAE-FEB3-400F-9268-3B18BE599916}" dt="2026-03-09T17:14:54.877" v="1529" actId="313"/>
          <ac:spMkLst>
            <pc:docMk/>
            <pc:sldMk cId="2472032807" sldId="335"/>
            <ac:spMk id="20" creationId="{3E7DB173-FF5C-45FD-ADE3-3F5BB1A083B6}"/>
          </ac:spMkLst>
        </pc:spChg>
        <pc:spChg chg="mod">
          <ac:chgData name="Keith Sappenfield" userId="ca5e52722876e63b" providerId="LiveId" clId="{94A95AAE-FEB3-400F-9268-3B18BE599916}" dt="2026-03-09T17:14:12.170" v="1528" actId="6549"/>
          <ac:spMkLst>
            <pc:docMk/>
            <pc:sldMk cId="2472032807" sldId="335"/>
            <ac:spMk id="26" creationId="{EE335F21-1F18-F142-834A-4EBA1CC64A97}"/>
          </ac:spMkLst>
        </pc:spChg>
      </pc:sldChg>
      <pc:sldChg chg="modSp add mod">
        <pc:chgData name="Keith Sappenfield" userId="ca5e52722876e63b" providerId="LiveId" clId="{94A95AAE-FEB3-400F-9268-3B18BE599916}" dt="2026-03-09T17:15:52.221" v="1550" actId="6549"/>
        <pc:sldMkLst>
          <pc:docMk/>
          <pc:sldMk cId="3938055753" sldId="336"/>
        </pc:sldMkLst>
        <pc:spChg chg="mod">
          <ac:chgData name="Keith Sappenfield" userId="ca5e52722876e63b" providerId="LiveId" clId="{94A95AAE-FEB3-400F-9268-3B18BE599916}" dt="2026-03-09T17:15:52.221" v="1550" actId="6549"/>
          <ac:spMkLst>
            <pc:docMk/>
            <pc:sldMk cId="3938055753" sldId="336"/>
            <ac:spMk id="20" creationId="{8E07FFBD-5D4A-65C2-F76E-AC360C8985FF}"/>
          </ac:spMkLst>
        </pc:spChg>
        <pc:spChg chg="mod">
          <ac:chgData name="Keith Sappenfield" userId="ca5e52722876e63b" providerId="LiveId" clId="{94A95AAE-FEB3-400F-9268-3B18BE599916}" dt="2026-03-09T17:15:24.622" v="1544" actId="20577"/>
          <ac:spMkLst>
            <pc:docMk/>
            <pc:sldMk cId="3938055753" sldId="336"/>
            <ac:spMk id="26" creationId="{A00A2D9B-4033-E3FB-2346-7EC4E18BFA9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DC561-7985-4192-86E3-2C86A16D72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F773E-8D31-41C8-BE24-C4D1E24CF98B}">
      <dgm:prSet custT="1"/>
      <dgm:spPr>
        <a:solidFill>
          <a:srgbClr val="009ABD"/>
        </a:solidFill>
        <a:ln>
          <a:noFill/>
        </a:ln>
      </dgm:spPr>
      <dgm:t>
        <a:bodyPr/>
        <a:lstStyle/>
        <a:p>
          <a:pPr mar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Department of Energy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22CDC-F0EF-4245-BC0A-52E83E02054B}" type="parTrans" cxnId="{B2397CC7-26A7-4E42-BAE3-A0EB124FB80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69EF1-FDE2-4A6E-A4F5-E83E3F72F3C7}" type="sibTrans" cxnId="{B2397CC7-26A7-4E42-BAE3-A0EB124FB80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71EFB-11F5-4B95-A756-C917D7A7E9D6}">
      <dgm:prSet custT="1"/>
      <dgm:spPr>
        <a:solidFill>
          <a:srgbClr val="009ABD"/>
        </a:solidFill>
        <a:ln>
          <a:noFill/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National Petroleum Council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1001B-28C6-43C9-AC49-459B149244E6}" type="parTrans" cxnId="{4681AA86-B3E9-49F5-B16F-6063E28282C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834A9-C7D3-41F8-95AE-278B7E0FE931}" type="sibTrans" cxnId="{4681AA86-B3E9-49F5-B16F-6063E28282C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8DB1D-11E2-C240-9D90-94C278DCD760}">
      <dgm:prSet custT="1"/>
      <dgm:spPr>
        <a:solidFill>
          <a:srgbClr val="009ABD"/>
        </a:solidFill>
        <a:ln>
          <a:noFill/>
        </a:ln>
      </dgm:spPr>
      <dgm:t>
        <a:bodyPr/>
        <a:lstStyle/>
        <a:p>
          <a:pPr marL="0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National Institute of Standards and Technology</a:t>
          </a:r>
        </a:p>
        <a:p>
          <a:pPr marL="0"/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9B1E59-CB02-9742-B08D-28AF1787357E}" type="parTrans" cxnId="{EB20BE43-1D4F-AA44-8F79-C2C5C9FD0E2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C769D-56BF-C645-A7AC-A2EEC9E92F8F}" type="sibTrans" cxnId="{EB20BE43-1D4F-AA44-8F79-C2C5C9FD0E2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1D76A-A693-E94F-A084-8A8015C8B9FF}">
      <dgm:prSet custT="1"/>
      <dgm:spPr>
        <a:solidFill>
          <a:srgbClr val="009ABD"/>
        </a:solidFill>
        <a:ln>
          <a:noFill/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Federal Energy Regulatory Commission</a:t>
          </a:r>
        </a:p>
      </dgm:t>
    </dgm:pt>
    <dgm:pt modelId="{C1BA5247-6832-A047-AA6E-CC8A8A51F1B5}" type="parTrans" cxnId="{823356F4-0A13-1F4D-8230-BB0AAD8DC9E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1D686-C6C7-8F4D-9A23-EE7CEE68210C}" type="sibTrans" cxnId="{823356F4-0A13-1F4D-8230-BB0AAD8DC9E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A440E-3967-324D-B7BA-8079AA26D3E0}">
      <dgm:prSet custT="1"/>
      <dgm:spPr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North American Electric Reliability Corporation </a:t>
          </a:r>
        </a:p>
      </dgm:t>
    </dgm:pt>
    <dgm:pt modelId="{BA39BDD4-8542-7C44-A255-579D67650F07}" type="parTrans" cxnId="{2FB60191-2F83-1043-B80D-528E2CEDD81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9F37F-FFBC-B24C-BF5F-AF11E9354566}" type="sibTrans" cxnId="{2FB60191-2F83-1043-B80D-528E2CEDD81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C85DF-C69D-8746-AF8C-76F10583D9D5}">
      <dgm:prSet custT="1"/>
      <dgm:spPr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National Association of Regulatory Utility Commissioners </a:t>
          </a:r>
        </a:p>
      </dgm:t>
    </dgm:pt>
    <dgm:pt modelId="{04A69861-F75C-0545-85B7-1D7CF8BE8DD5}" type="parTrans" cxnId="{87A20CED-61C3-F548-A38D-28156245403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A8B4C-2CBB-3C48-9A02-7C3930D0F2B6}" type="sibTrans" cxnId="{87A20CED-61C3-F548-A38D-28156245403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DA936-F985-F949-A7B2-2EF903877A32}" type="pres">
      <dgm:prSet presAssocID="{BD2DC561-7985-4192-86E3-2C86A16D72C7}" presName="diagram" presStyleCnt="0">
        <dgm:presLayoutVars>
          <dgm:dir/>
          <dgm:resizeHandles val="exact"/>
        </dgm:presLayoutVars>
      </dgm:prSet>
      <dgm:spPr/>
    </dgm:pt>
    <dgm:pt modelId="{0360EC9F-815C-6C4C-BE86-149ECFFFB882}" type="pres">
      <dgm:prSet presAssocID="{0D4F773E-8D31-41C8-BE24-C4D1E24CF98B}" presName="node" presStyleLbl="node1" presStyleIdx="0" presStyleCnt="6" custScaleY="139110" custLinFactNeighborX="-3840" custLinFactNeighborY="2928">
        <dgm:presLayoutVars>
          <dgm:bulletEnabled val="1"/>
        </dgm:presLayoutVars>
      </dgm:prSet>
      <dgm:spPr>
        <a:prstGeom prst="round2DiagRect">
          <a:avLst/>
        </a:prstGeom>
      </dgm:spPr>
    </dgm:pt>
    <dgm:pt modelId="{444CE2E8-A75A-6344-BD7F-E641D1BE47EF}" type="pres">
      <dgm:prSet presAssocID="{EA269EF1-FDE2-4A6E-A4F5-E83E3F72F3C7}" presName="sibTrans" presStyleCnt="0"/>
      <dgm:spPr/>
    </dgm:pt>
    <dgm:pt modelId="{41FB16BA-3030-E147-B7F0-64D466E6C434}" type="pres">
      <dgm:prSet presAssocID="{7C08DB1D-11E2-C240-9D90-94C278DCD760}" presName="node" presStyleLbl="node1" presStyleIdx="1" presStyleCnt="6" custScaleY="139110" custLinFactX="-13840" custLinFactY="59365" custLinFactNeighborX="-100000" custLinFactNeighborY="100000">
        <dgm:presLayoutVars>
          <dgm:bulletEnabled val="1"/>
        </dgm:presLayoutVars>
      </dgm:prSet>
      <dgm:spPr>
        <a:prstGeom prst="round2DiagRect">
          <a:avLst/>
        </a:prstGeom>
      </dgm:spPr>
    </dgm:pt>
    <dgm:pt modelId="{B21D15F6-4530-0544-A6FF-DF9632DA4B66}" type="pres">
      <dgm:prSet presAssocID="{B56C769D-56BF-C645-A7AC-A2EEC9E92F8F}" presName="sibTrans" presStyleCnt="0"/>
      <dgm:spPr/>
    </dgm:pt>
    <dgm:pt modelId="{7F233509-971D-7742-9B2D-62FB2C64B132}" type="pres">
      <dgm:prSet presAssocID="{2F51D76A-A693-E94F-A084-8A8015C8B9FF}" presName="node" presStyleLbl="node1" presStyleIdx="2" presStyleCnt="6" custScaleY="139110" custLinFactX="-10000" custLinFactNeighborX="-100000" custLinFactNeighborY="2928">
        <dgm:presLayoutVars>
          <dgm:bulletEnabled val="1"/>
        </dgm:presLayoutVars>
      </dgm:prSet>
      <dgm:spPr>
        <a:prstGeom prst="round2DiagRect">
          <a:avLst/>
        </a:prstGeom>
      </dgm:spPr>
    </dgm:pt>
    <dgm:pt modelId="{8340773B-B5FE-BD4A-BC92-65B610EF1CCA}" type="pres">
      <dgm:prSet presAssocID="{4601D686-C6C7-8F4D-9A23-EE7CEE68210C}" presName="sibTrans" presStyleCnt="0"/>
      <dgm:spPr/>
    </dgm:pt>
    <dgm:pt modelId="{F3B6FF8D-AB05-6A47-B6B6-905485906977}" type="pres">
      <dgm:prSet presAssocID="{EA2C85DF-C69D-8746-AF8C-76F10583D9D5}" presName="node" presStyleLbl="node1" presStyleIdx="3" presStyleCnt="6" custScaleY="139110" custLinFactX="100000" custLinFactY="-52848" custLinFactNeighborX="123840" custLinFactNeighborY="-100000">
        <dgm:presLayoutVars>
          <dgm:bulletEnabled val="1"/>
        </dgm:presLayoutVars>
      </dgm:prSet>
      <dgm:spPr>
        <a:xfrm>
          <a:off x="1570296" y="1248229"/>
          <a:ext cx="1425908" cy="855544"/>
        </a:xfrm>
        <a:prstGeom prst="round2DiagRect">
          <a:avLst/>
        </a:prstGeom>
      </dgm:spPr>
    </dgm:pt>
    <dgm:pt modelId="{0571509E-EBB4-7845-B671-3B38E4BE063A}" type="pres">
      <dgm:prSet presAssocID="{3C7A8B4C-2CBB-3C48-9A02-7C3930D0F2B6}" presName="sibTrans" presStyleCnt="0"/>
      <dgm:spPr/>
    </dgm:pt>
    <dgm:pt modelId="{F584A7AF-B785-3A49-8562-4D827A70065E}" type="pres">
      <dgm:prSet presAssocID="{AB1A440E-3967-324D-B7BA-8079AA26D3E0}" presName="node" presStyleLbl="node1" presStyleIdx="4" presStyleCnt="6" custScaleY="139110" custLinFactNeighborX="0" custLinFactNeighborY="139">
        <dgm:presLayoutVars>
          <dgm:bulletEnabled val="1"/>
        </dgm:presLayoutVars>
      </dgm:prSet>
      <dgm:spPr>
        <a:xfrm>
          <a:off x="493675" y="2255501"/>
          <a:ext cx="1608640" cy="965184"/>
        </a:xfrm>
        <a:prstGeom prst="round2DiagRect">
          <a:avLst/>
        </a:prstGeom>
      </dgm:spPr>
    </dgm:pt>
    <dgm:pt modelId="{E0AAA69A-9454-9543-A194-951A84BCEBCF}" type="pres">
      <dgm:prSet presAssocID="{40B9F37F-FFBC-B24C-BF5F-AF11E9354566}" presName="sibTrans" presStyleCnt="0"/>
      <dgm:spPr/>
    </dgm:pt>
    <dgm:pt modelId="{762EAFA5-C58A-B843-BBC3-DEB0F2DD794B}" type="pres">
      <dgm:prSet presAssocID="{FE671EFB-11F5-4B95-A756-C917D7A7E9D6}" presName="node" presStyleLbl="node1" presStyleIdx="5" presStyleCnt="6" custScaleY="139110" custLinFactX="10000" custLinFactNeighborX="100000" custLinFactNeighborY="17147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1795C21E-B144-1A4A-AFE1-E53C76F96C60}" type="presOf" srcId="{7C08DB1D-11E2-C240-9D90-94C278DCD760}" destId="{41FB16BA-3030-E147-B7F0-64D466E6C434}" srcOrd="0" destOrd="0" presId="urn:microsoft.com/office/officeart/2005/8/layout/default"/>
    <dgm:cxn modelId="{EB20BE43-1D4F-AA44-8F79-C2C5C9FD0E29}" srcId="{BD2DC561-7985-4192-86E3-2C86A16D72C7}" destId="{7C08DB1D-11E2-C240-9D90-94C278DCD760}" srcOrd="1" destOrd="0" parTransId="{5B9B1E59-CB02-9742-B08D-28AF1787357E}" sibTransId="{B56C769D-56BF-C645-A7AC-A2EEC9E92F8F}"/>
    <dgm:cxn modelId="{8E51954C-A111-7C40-B423-EE8B83E6FD63}" type="presOf" srcId="{AB1A440E-3967-324D-B7BA-8079AA26D3E0}" destId="{F584A7AF-B785-3A49-8562-4D827A70065E}" srcOrd="0" destOrd="0" presId="urn:microsoft.com/office/officeart/2005/8/layout/default"/>
    <dgm:cxn modelId="{C0D9427B-17A5-104B-A631-AE6C622F95E6}" type="presOf" srcId="{EA2C85DF-C69D-8746-AF8C-76F10583D9D5}" destId="{F3B6FF8D-AB05-6A47-B6B6-905485906977}" srcOrd="0" destOrd="0" presId="urn:microsoft.com/office/officeart/2005/8/layout/default"/>
    <dgm:cxn modelId="{4681AA86-B3E9-49F5-B16F-6063E28282C2}" srcId="{BD2DC561-7985-4192-86E3-2C86A16D72C7}" destId="{FE671EFB-11F5-4B95-A756-C917D7A7E9D6}" srcOrd="5" destOrd="0" parTransId="{8F61001B-28C6-43C9-AC49-459B149244E6}" sibTransId="{F91834A9-C7D3-41F8-95AE-278B7E0FE931}"/>
    <dgm:cxn modelId="{2FB60191-2F83-1043-B80D-528E2CEDD813}" srcId="{BD2DC561-7985-4192-86E3-2C86A16D72C7}" destId="{AB1A440E-3967-324D-B7BA-8079AA26D3E0}" srcOrd="4" destOrd="0" parTransId="{BA39BDD4-8542-7C44-A255-579D67650F07}" sibTransId="{40B9F37F-FFBC-B24C-BF5F-AF11E9354566}"/>
    <dgm:cxn modelId="{EF5D339D-E56B-3648-B11D-2A0FFDFBB61D}" type="presOf" srcId="{0D4F773E-8D31-41C8-BE24-C4D1E24CF98B}" destId="{0360EC9F-815C-6C4C-BE86-149ECFFFB882}" srcOrd="0" destOrd="0" presId="urn:microsoft.com/office/officeart/2005/8/layout/default"/>
    <dgm:cxn modelId="{B2397CC7-26A7-4E42-BAE3-A0EB124FB80A}" srcId="{BD2DC561-7985-4192-86E3-2C86A16D72C7}" destId="{0D4F773E-8D31-41C8-BE24-C4D1E24CF98B}" srcOrd="0" destOrd="0" parTransId="{8B522CDC-F0EF-4245-BC0A-52E83E02054B}" sibTransId="{EA269EF1-FDE2-4A6E-A4F5-E83E3F72F3C7}"/>
    <dgm:cxn modelId="{427CF0CE-FEDE-E741-8375-1AEB56AE0DDB}" type="presOf" srcId="{2F51D76A-A693-E94F-A084-8A8015C8B9FF}" destId="{7F233509-971D-7742-9B2D-62FB2C64B132}" srcOrd="0" destOrd="0" presId="urn:microsoft.com/office/officeart/2005/8/layout/default"/>
    <dgm:cxn modelId="{87A20CED-61C3-F548-A38D-281562454035}" srcId="{BD2DC561-7985-4192-86E3-2C86A16D72C7}" destId="{EA2C85DF-C69D-8746-AF8C-76F10583D9D5}" srcOrd="3" destOrd="0" parTransId="{04A69861-F75C-0545-85B7-1D7CF8BE8DD5}" sibTransId="{3C7A8B4C-2CBB-3C48-9A02-7C3930D0F2B6}"/>
    <dgm:cxn modelId="{823356F4-0A13-1F4D-8230-BB0AAD8DC9EF}" srcId="{BD2DC561-7985-4192-86E3-2C86A16D72C7}" destId="{2F51D76A-A693-E94F-A084-8A8015C8B9FF}" srcOrd="2" destOrd="0" parTransId="{C1BA5247-6832-A047-AA6E-CC8A8A51F1B5}" sibTransId="{4601D686-C6C7-8F4D-9A23-EE7CEE68210C}"/>
    <dgm:cxn modelId="{D9575BF7-7E16-6C4D-B5C9-0ED63B859625}" type="presOf" srcId="{BD2DC561-7985-4192-86E3-2C86A16D72C7}" destId="{B4DDA936-F985-F949-A7B2-2EF903877A32}" srcOrd="0" destOrd="0" presId="urn:microsoft.com/office/officeart/2005/8/layout/default"/>
    <dgm:cxn modelId="{DAF812F9-6054-7F49-A35E-77D47717FC49}" type="presOf" srcId="{FE671EFB-11F5-4B95-A756-C917D7A7E9D6}" destId="{762EAFA5-C58A-B843-BBC3-DEB0F2DD794B}" srcOrd="0" destOrd="0" presId="urn:microsoft.com/office/officeart/2005/8/layout/default"/>
    <dgm:cxn modelId="{2B757CA4-E0AD-B849-A370-875E89459688}" type="presParOf" srcId="{B4DDA936-F985-F949-A7B2-2EF903877A32}" destId="{0360EC9F-815C-6C4C-BE86-149ECFFFB882}" srcOrd="0" destOrd="0" presId="urn:microsoft.com/office/officeart/2005/8/layout/default"/>
    <dgm:cxn modelId="{E7ADF2BB-32C4-F94B-A8B3-A2C91F10A13E}" type="presParOf" srcId="{B4DDA936-F985-F949-A7B2-2EF903877A32}" destId="{444CE2E8-A75A-6344-BD7F-E641D1BE47EF}" srcOrd="1" destOrd="0" presId="urn:microsoft.com/office/officeart/2005/8/layout/default"/>
    <dgm:cxn modelId="{FABCAA58-7C53-E048-9A7B-66F4C267A221}" type="presParOf" srcId="{B4DDA936-F985-F949-A7B2-2EF903877A32}" destId="{41FB16BA-3030-E147-B7F0-64D466E6C434}" srcOrd="2" destOrd="0" presId="urn:microsoft.com/office/officeart/2005/8/layout/default"/>
    <dgm:cxn modelId="{0A25F4B2-B89F-324B-A815-4850B67F6E85}" type="presParOf" srcId="{B4DDA936-F985-F949-A7B2-2EF903877A32}" destId="{B21D15F6-4530-0544-A6FF-DF9632DA4B66}" srcOrd="3" destOrd="0" presId="urn:microsoft.com/office/officeart/2005/8/layout/default"/>
    <dgm:cxn modelId="{21C237E5-0960-014E-A224-0D6D605C94F6}" type="presParOf" srcId="{B4DDA936-F985-F949-A7B2-2EF903877A32}" destId="{7F233509-971D-7742-9B2D-62FB2C64B132}" srcOrd="4" destOrd="0" presId="urn:microsoft.com/office/officeart/2005/8/layout/default"/>
    <dgm:cxn modelId="{56478FBF-5E69-6F4E-B0CD-4B4596D2AA99}" type="presParOf" srcId="{B4DDA936-F985-F949-A7B2-2EF903877A32}" destId="{8340773B-B5FE-BD4A-BC92-65B610EF1CCA}" srcOrd="5" destOrd="0" presId="urn:microsoft.com/office/officeart/2005/8/layout/default"/>
    <dgm:cxn modelId="{F7A1CFFE-AAF8-4D45-9A74-3B29BFE5089B}" type="presParOf" srcId="{B4DDA936-F985-F949-A7B2-2EF903877A32}" destId="{F3B6FF8D-AB05-6A47-B6B6-905485906977}" srcOrd="6" destOrd="0" presId="urn:microsoft.com/office/officeart/2005/8/layout/default"/>
    <dgm:cxn modelId="{3E8DD947-6DBE-C844-AE42-C835D33C53F7}" type="presParOf" srcId="{B4DDA936-F985-F949-A7B2-2EF903877A32}" destId="{0571509E-EBB4-7845-B671-3B38E4BE063A}" srcOrd="7" destOrd="0" presId="urn:microsoft.com/office/officeart/2005/8/layout/default"/>
    <dgm:cxn modelId="{4045BE5C-5322-E54E-8EFC-62805D319E58}" type="presParOf" srcId="{B4DDA936-F985-F949-A7B2-2EF903877A32}" destId="{F584A7AF-B785-3A49-8562-4D827A70065E}" srcOrd="8" destOrd="0" presId="urn:microsoft.com/office/officeart/2005/8/layout/default"/>
    <dgm:cxn modelId="{4BF9CF3A-B779-F04E-9CF9-34207DBC5F20}" type="presParOf" srcId="{B4DDA936-F985-F949-A7B2-2EF903877A32}" destId="{E0AAA69A-9454-9543-A194-951A84BCEBCF}" srcOrd="9" destOrd="0" presId="urn:microsoft.com/office/officeart/2005/8/layout/default"/>
    <dgm:cxn modelId="{BA2DCDD9-9EE2-E04E-AC17-EAE263D7A2C5}" type="presParOf" srcId="{B4DDA936-F985-F949-A7B2-2EF903877A32}" destId="{762EAFA5-C58A-B843-BBC3-DEB0F2DD79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DC561-7985-4192-86E3-2C86A16D72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71EFB-11F5-4B95-A756-C917D7A7E9D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 algn="l" defTabSz="91440"/>
          <a:r>
            <a:rPr lang="en-US" sz="1600" b="1" i="0" u="sng" dirty="0">
              <a:latin typeface="Arial" panose="020B0604020202020204" pitchFamily="34" charset="0"/>
              <a:cs typeface="Arial" panose="020B0604020202020204" pitchFamily="34" charset="0"/>
            </a:rPr>
            <a:t>Mission</a:t>
          </a:r>
          <a:r>
            <a:rPr lang="en-US" sz="1600" b="0" i="0" u="none" dirty="0">
              <a:latin typeface="Arial" panose="020B0604020202020204" pitchFamily="34" charset="0"/>
              <a:cs typeface="Arial" panose="020B0604020202020204" pitchFamily="34" charset="0"/>
            </a:rPr>
            <a:t>:		The 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North American Energy Standards Board serves 											as an industry forum for the development and 																		promotion of standards to support the wholesale and 											retail natural gas and electricity markets</a:t>
          </a:r>
        </a:p>
      </dgm:t>
    </dgm:pt>
    <dgm:pt modelId="{8F61001B-28C6-43C9-AC49-459B149244E6}" type="parTrans" cxnId="{4681AA86-B3E9-49F5-B16F-6063E28282C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834A9-C7D3-41F8-95AE-278B7E0FE931}" type="sibTrans" cxnId="{4681AA86-B3E9-49F5-B16F-6063E28282C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DA936-F985-F949-A7B2-2EF903877A32}" type="pres">
      <dgm:prSet presAssocID="{BD2DC561-7985-4192-86E3-2C86A16D72C7}" presName="diagram" presStyleCnt="0">
        <dgm:presLayoutVars>
          <dgm:dir/>
          <dgm:resizeHandles val="exact"/>
        </dgm:presLayoutVars>
      </dgm:prSet>
      <dgm:spPr/>
    </dgm:pt>
    <dgm:pt modelId="{762EAFA5-C58A-B843-BBC3-DEB0F2DD794B}" type="pres">
      <dgm:prSet presAssocID="{FE671EFB-11F5-4B95-A756-C917D7A7E9D6}" presName="node" presStyleLbl="node1" presStyleIdx="0" presStyleCnt="1" custScaleX="650159" custScaleY="288027" custLinFactY="78136" custLinFactNeighborX="517" custLinFactNeighborY="100000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4681AA86-B3E9-49F5-B16F-6063E28282C2}" srcId="{BD2DC561-7985-4192-86E3-2C86A16D72C7}" destId="{FE671EFB-11F5-4B95-A756-C917D7A7E9D6}" srcOrd="0" destOrd="0" parTransId="{8F61001B-28C6-43C9-AC49-459B149244E6}" sibTransId="{F91834A9-C7D3-41F8-95AE-278B7E0FE931}"/>
    <dgm:cxn modelId="{D9575BF7-7E16-6C4D-B5C9-0ED63B859625}" type="presOf" srcId="{BD2DC561-7985-4192-86E3-2C86A16D72C7}" destId="{B4DDA936-F985-F949-A7B2-2EF903877A32}" srcOrd="0" destOrd="0" presId="urn:microsoft.com/office/officeart/2005/8/layout/default"/>
    <dgm:cxn modelId="{DAF812F9-6054-7F49-A35E-77D47717FC49}" type="presOf" srcId="{FE671EFB-11F5-4B95-A756-C917D7A7E9D6}" destId="{762EAFA5-C58A-B843-BBC3-DEB0F2DD794B}" srcOrd="0" destOrd="0" presId="urn:microsoft.com/office/officeart/2005/8/layout/default"/>
    <dgm:cxn modelId="{BA2DCDD9-9EE2-E04E-AC17-EAE263D7A2C5}" type="presParOf" srcId="{B4DDA936-F985-F949-A7B2-2EF903877A32}" destId="{762EAFA5-C58A-B843-BBC3-DEB0F2DD794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0EC9F-815C-6C4C-BE86-149ECFFFB882}">
      <dsp:nvSpPr>
        <dsp:cNvPr id="0" name=""/>
        <dsp:cNvSpPr/>
      </dsp:nvSpPr>
      <dsp:spPr>
        <a:xfrm>
          <a:off x="0" y="34452"/>
          <a:ext cx="1872253" cy="1562695"/>
        </a:xfrm>
        <a:prstGeom prst="round2DiagRect">
          <a:avLst/>
        </a:prstGeom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Department of Energy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84" y="110736"/>
        <a:ext cx="1719685" cy="1410127"/>
      </dsp:txXfrm>
    </dsp:sp>
    <dsp:sp modelId="{41FB16BA-3030-E147-B7F0-64D466E6C434}">
      <dsp:nvSpPr>
        <dsp:cNvPr id="0" name=""/>
        <dsp:cNvSpPr/>
      </dsp:nvSpPr>
      <dsp:spPr>
        <a:xfrm>
          <a:off x="0" y="1753040"/>
          <a:ext cx="1872253" cy="1562695"/>
        </a:xfrm>
        <a:prstGeom prst="round2DiagRect">
          <a:avLst/>
        </a:prstGeom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National Institute of Standards and Technology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84" y="1829324"/>
        <a:ext cx="1719685" cy="1410127"/>
      </dsp:txXfrm>
    </dsp:sp>
    <dsp:sp modelId="{7F233509-971D-7742-9B2D-62FB2C64B132}">
      <dsp:nvSpPr>
        <dsp:cNvPr id="0" name=""/>
        <dsp:cNvSpPr/>
      </dsp:nvSpPr>
      <dsp:spPr>
        <a:xfrm>
          <a:off x="2131373" y="34452"/>
          <a:ext cx="1872253" cy="1562695"/>
        </a:xfrm>
        <a:prstGeom prst="round2DiagRect">
          <a:avLst/>
        </a:prstGeom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Federal Energy Regulatory Commission</a:t>
          </a:r>
        </a:p>
      </dsp:txBody>
      <dsp:txXfrm>
        <a:off x="2207657" y="110736"/>
        <a:ext cx="1719685" cy="1410127"/>
      </dsp:txXfrm>
    </dsp:sp>
    <dsp:sp modelId="{F3B6FF8D-AB05-6A47-B6B6-905485906977}">
      <dsp:nvSpPr>
        <dsp:cNvPr id="0" name=""/>
        <dsp:cNvSpPr/>
      </dsp:nvSpPr>
      <dsp:spPr>
        <a:xfrm>
          <a:off x="4262746" y="34459"/>
          <a:ext cx="1872253" cy="1562695"/>
        </a:xfrm>
        <a:prstGeom prst="round2DiagRect">
          <a:avLst/>
        </a:prstGeom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National Association of Regulatory Utility Commissioners </a:t>
          </a:r>
        </a:p>
      </dsp:txBody>
      <dsp:txXfrm>
        <a:off x="4339030" y="110743"/>
        <a:ext cx="1719685" cy="1410127"/>
      </dsp:txXfrm>
    </dsp:sp>
    <dsp:sp modelId="{F584A7AF-B785-3A49-8562-4D827A70065E}">
      <dsp:nvSpPr>
        <dsp:cNvPr id="0" name=""/>
        <dsp:cNvSpPr/>
      </dsp:nvSpPr>
      <dsp:spPr>
        <a:xfrm>
          <a:off x="2131373" y="1753040"/>
          <a:ext cx="1872253" cy="1562695"/>
        </a:xfrm>
        <a:prstGeom prst="round2DiagRect">
          <a:avLst/>
        </a:prstGeom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North American Electric Reliability Corporation </a:t>
          </a:r>
        </a:p>
      </dsp:txBody>
      <dsp:txXfrm>
        <a:off x="2207657" y="1829324"/>
        <a:ext cx="1719685" cy="1410127"/>
      </dsp:txXfrm>
    </dsp:sp>
    <dsp:sp modelId="{762EAFA5-C58A-B843-BBC3-DEB0F2DD794B}">
      <dsp:nvSpPr>
        <dsp:cNvPr id="0" name=""/>
        <dsp:cNvSpPr/>
      </dsp:nvSpPr>
      <dsp:spPr>
        <a:xfrm>
          <a:off x="4262746" y="1753040"/>
          <a:ext cx="1872253" cy="1562695"/>
        </a:xfrm>
        <a:prstGeom prst="round2DiagRect">
          <a:avLst/>
        </a:prstGeom>
        <a:solidFill>
          <a:srgbClr val="009A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National Petroleum Council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9030" y="1829324"/>
        <a:ext cx="1719685" cy="141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EAFA5-C58A-B843-BBC3-DEB0F2DD794B}">
      <dsp:nvSpPr>
        <dsp:cNvPr id="0" name=""/>
        <dsp:cNvSpPr/>
      </dsp:nvSpPr>
      <dsp:spPr>
        <a:xfrm>
          <a:off x="9735" y="42038"/>
          <a:ext cx="6125264" cy="1628132"/>
        </a:xfrm>
        <a:prstGeom prst="round2Diag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9144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 dirty="0">
              <a:latin typeface="Arial" panose="020B0604020202020204" pitchFamily="34" charset="0"/>
              <a:cs typeface="Arial" panose="020B0604020202020204" pitchFamily="34" charset="0"/>
            </a:rPr>
            <a:t>Mission</a:t>
          </a:r>
          <a:r>
            <a:rPr lang="en-US" sz="16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:		The </a:t>
          </a:r>
          <a:r>
            <a:rPr lang="en-US" sz="1600" b="0" kern="1200" dirty="0">
              <a:latin typeface="Arial" panose="020B0604020202020204" pitchFamily="34" charset="0"/>
              <a:cs typeface="Arial" panose="020B0604020202020204" pitchFamily="34" charset="0"/>
            </a:rPr>
            <a:t>North American Energy Standards Board serves 											as an industry forum for the development and 																		promotion of standards to support the wholesale and 											retail natural gas and electricity markets</a:t>
          </a:r>
        </a:p>
      </dsp:txBody>
      <dsp:txXfrm>
        <a:off x="89214" y="121517"/>
        <a:ext cx="5966306" cy="146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1B58-A7BA-3B41-9725-FC83FAB5DAE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BD570-7FD2-BB4F-87D2-219D8AE9C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BA33CE-5DD4-654E-8715-42D13FD1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0829BBE-AB31-9E40-8CA4-C2CAA1DBD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51" y="6120853"/>
            <a:ext cx="357916" cy="6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7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673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BA33CE-5DD4-654E-8715-42D13FD1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E54CD9-AE1A-5B40-AFB0-71884555DBE0}"/>
              </a:ext>
            </a:extLst>
          </p:cNvPr>
          <p:cNvSpPr/>
          <p:nvPr userDrawn="1"/>
        </p:nvSpPr>
        <p:spPr>
          <a:xfrm>
            <a:off x="0" y="-1"/>
            <a:ext cx="12191997" cy="6858000"/>
          </a:xfrm>
          <a:prstGeom prst="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8107CA8-8A10-EF47-8872-B8885070AE77}"/>
              </a:ext>
            </a:extLst>
          </p:cNvPr>
          <p:cNvSpPr/>
          <p:nvPr userDrawn="1"/>
        </p:nvSpPr>
        <p:spPr>
          <a:xfrm>
            <a:off x="-133205" y="-138174"/>
            <a:ext cx="5117787" cy="2156545"/>
          </a:xfrm>
          <a:custGeom>
            <a:avLst/>
            <a:gdLst>
              <a:gd name="connsiteX0" fmla="*/ 0 w 4650058"/>
              <a:gd name="connsiteY0" fmla="*/ 0 h 2352908"/>
              <a:gd name="connsiteX1" fmla="*/ 3092332 w 4650058"/>
              <a:gd name="connsiteY1" fmla="*/ 0 h 2352908"/>
              <a:gd name="connsiteX2" fmla="*/ 3092332 w 4650058"/>
              <a:gd name="connsiteY2" fmla="*/ 2 h 2352908"/>
              <a:gd name="connsiteX3" fmla="*/ 4650058 w 4650058"/>
              <a:gd name="connsiteY3" fmla="*/ 2 h 2352908"/>
              <a:gd name="connsiteX4" fmla="*/ 4650058 w 4650058"/>
              <a:gd name="connsiteY4" fmla="*/ 643055 h 2352908"/>
              <a:gd name="connsiteX5" fmla="*/ 4650058 w 4650058"/>
              <a:gd name="connsiteY5" fmla="*/ 1795348 h 2352908"/>
              <a:gd name="connsiteX6" fmla="*/ 4650058 w 4650058"/>
              <a:gd name="connsiteY6" fmla="*/ 2010937 h 2352908"/>
              <a:gd name="connsiteX7" fmla="*/ 4308087 w 4650058"/>
              <a:gd name="connsiteY7" fmla="*/ 2352908 h 2352908"/>
              <a:gd name="connsiteX8" fmla="*/ 721110 w 4650058"/>
              <a:gd name="connsiteY8" fmla="*/ 2352908 h 2352908"/>
              <a:gd name="connsiteX9" fmla="*/ 721100 w 4650058"/>
              <a:gd name="connsiteY9" fmla="*/ 2352907 h 2352908"/>
              <a:gd name="connsiteX10" fmla="*/ 0 w 4650058"/>
              <a:gd name="connsiteY10" fmla="*/ 2352907 h 235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0058" h="2352908">
                <a:moveTo>
                  <a:pt x="0" y="0"/>
                </a:moveTo>
                <a:lnTo>
                  <a:pt x="3092332" y="0"/>
                </a:lnTo>
                <a:lnTo>
                  <a:pt x="3092332" y="2"/>
                </a:lnTo>
                <a:lnTo>
                  <a:pt x="4650058" y="2"/>
                </a:lnTo>
                <a:lnTo>
                  <a:pt x="4650058" y="643055"/>
                </a:lnTo>
                <a:lnTo>
                  <a:pt x="4650058" y="1795348"/>
                </a:lnTo>
                <a:lnTo>
                  <a:pt x="4650058" y="2010937"/>
                </a:lnTo>
                <a:cubicBezTo>
                  <a:pt x="4650058" y="2199802"/>
                  <a:pt x="4496952" y="2352908"/>
                  <a:pt x="4308087" y="2352908"/>
                </a:cubicBezTo>
                <a:lnTo>
                  <a:pt x="721110" y="2352908"/>
                </a:lnTo>
                <a:lnTo>
                  <a:pt x="721100" y="2352907"/>
                </a:lnTo>
                <a:lnTo>
                  <a:pt x="0" y="2352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0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7339F1-FA3B-E744-BA63-C3F5D558E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557" y="1510463"/>
            <a:ext cx="4682836" cy="1199485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7FA0-48BB-2343-BB40-35B056E3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71682-EB3F-3B47-8C32-5490F4168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2892425"/>
            <a:ext cx="4681537" cy="2593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74313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7339F1-FA3B-E744-BA63-C3F5D558E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557" y="1510463"/>
            <a:ext cx="4682836" cy="1199485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7FA0-48BB-2343-BB40-35B056E3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71682-EB3F-3B47-8C32-5490F4168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2892425"/>
            <a:ext cx="4681537" cy="2593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0FF94-6DC1-B043-B3D1-21AF783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946005"/>
            <a:ext cx="4681537" cy="381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9A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29172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68FE3-06C3-FB4E-8B8D-A82BF1F5D9B3}"/>
              </a:ext>
            </a:extLst>
          </p:cNvPr>
          <p:cNvSpPr/>
          <p:nvPr userDrawn="1"/>
        </p:nvSpPr>
        <p:spPr>
          <a:xfrm>
            <a:off x="-2" y="0"/>
            <a:ext cx="12192001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7339F1-FA3B-E744-BA63-C3F5D558E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160" y="466365"/>
            <a:ext cx="4150821" cy="667471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7FA0-48BB-2343-BB40-35B056E3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7339F1-FA3B-E744-BA63-C3F5D558E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557" y="1510463"/>
            <a:ext cx="4682836" cy="1199485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E48308-5A4D-7B4B-8820-5434B3C0FA53}"/>
              </a:ext>
            </a:extLst>
          </p:cNvPr>
          <p:cNvSpPr txBox="1">
            <a:spLocks/>
          </p:cNvSpPr>
          <p:nvPr userDrawn="1"/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A1DDF0-DE0C-CD49-AD1D-DC08F9D11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557" y="2925908"/>
            <a:ext cx="2238375" cy="28257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848206-81D7-9E41-B3F4-608137F140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8975" y="2925908"/>
            <a:ext cx="2339975" cy="287496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139456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7339F1-FA3B-E744-BA63-C3F5D558E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556" y="762317"/>
            <a:ext cx="5081847" cy="584345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E48308-5A4D-7B4B-8820-5434B3C0FA53}"/>
              </a:ext>
            </a:extLst>
          </p:cNvPr>
          <p:cNvSpPr txBox="1">
            <a:spLocks/>
          </p:cNvSpPr>
          <p:nvPr userDrawn="1"/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3E23BE-D352-454B-8C47-17AE8F6DA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2687" y="4902055"/>
            <a:ext cx="2753677" cy="1193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C34F5C5-F48E-2A4A-9FD7-BFB6B494F2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1301" y="4871892"/>
            <a:ext cx="2753677" cy="1193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A6525E-701E-1A44-A7A3-8054BD03C0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6994" y="4902055"/>
            <a:ext cx="2753677" cy="1193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97673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7339F1-FA3B-E744-BA63-C3F5D558E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557" y="1277706"/>
            <a:ext cx="4682836" cy="1199485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E48308-5A4D-7B4B-8820-5434B3C0FA53}"/>
              </a:ext>
            </a:extLst>
          </p:cNvPr>
          <p:cNvSpPr txBox="1">
            <a:spLocks/>
          </p:cNvSpPr>
          <p:nvPr userDrawn="1"/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1CF223C-DA7D-0E44-88F7-80F7BD365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557" y="2925908"/>
            <a:ext cx="2238375" cy="70282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B093CFF-F408-BB45-9339-8B6DB548BF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8975" y="2925908"/>
            <a:ext cx="2339975" cy="71506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F705947-7CD8-F14C-A2FA-96394E8BD6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557" y="4258715"/>
            <a:ext cx="2238375" cy="70282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96A1186-F0F2-CF43-814D-C0B928E954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8975" y="4258715"/>
            <a:ext cx="2339975" cy="71506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282767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DCBCB-3DC9-9D4D-97CC-29E8C462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5DAEB-99C1-9D46-834A-C3C85EBF36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8317" y="1510463"/>
            <a:ext cx="4682836" cy="1199485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B636229-DE42-3A4B-BF9C-8D8182D1F8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8317" y="3058680"/>
            <a:ext cx="4681537" cy="2593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3471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4B1F60-BD10-454A-94D4-B8DC5A2E8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973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F4FF0D-A2F3-8046-AF6A-412C64216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68" r:id="rId3"/>
    <p:sldLayoutId id="2147483675" r:id="rId4"/>
    <p:sldLayoutId id="2147483674" r:id="rId5"/>
    <p:sldLayoutId id="2147483669" r:id="rId6"/>
    <p:sldLayoutId id="2147483672" r:id="rId7"/>
    <p:sldLayoutId id="2147483671" r:id="rId8"/>
    <p:sldLayoutId id="2147483670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Piping and tanks of an industrial factory">
            <a:extLst>
              <a:ext uri="{FF2B5EF4-FFF2-40B4-BE49-F238E27FC236}">
                <a16:creationId xmlns:a16="http://schemas.microsoft.com/office/drawing/2014/main" id="{63E1371E-1FD9-B845-8BA9-969314CF0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18" y="0"/>
            <a:ext cx="1219199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AB0D0CA-C2AD-0C43-8C7B-80564014BE28}"/>
              </a:ext>
            </a:extLst>
          </p:cNvPr>
          <p:cNvSpPr/>
          <p:nvPr/>
        </p:nvSpPr>
        <p:spPr>
          <a:xfrm>
            <a:off x="-26559" y="94851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0DE6B4-638D-BF45-9762-D9AADC489C7F}"/>
              </a:ext>
            </a:extLst>
          </p:cNvPr>
          <p:cNvSpPr/>
          <p:nvPr/>
        </p:nvSpPr>
        <p:spPr>
          <a:xfrm>
            <a:off x="0" y="-1"/>
            <a:ext cx="12191997" cy="6858000"/>
          </a:xfrm>
          <a:prstGeom prst="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CB54611-B853-A742-9F3B-DF4045020F61}"/>
              </a:ext>
            </a:extLst>
          </p:cNvPr>
          <p:cNvSpPr/>
          <p:nvPr/>
        </p:nvSpPr>
        <p:spPr>
          <a:xfrm>
            <a:off x="143541" y="-29688"/>
            <a:ext cx="4455823" cy="1682682"/>
          </a:xfrm>
          <a:custGeom>
            <a:avLst/>
            <a:gdLst>
              <a:gd name="connsiteX0" fmla="*/ 0 w 5197126"/>
              <a:gd name="connsiteY0" fmla="*/ 0 h 1682682"/>
              <a:gd name="connsiteX1" fmla="*/ 5197126 w 5197126"/>
              <a:gd name="connsiteY1" fmla="*/ 0 h 1682682"/>
              <a:gd name="connsiteX2" fmla="*/ 5197126 w 5197126"/>
              <a:gd name="connsiteY2" fmla="*/ 93057 h 1682682"/>
              <a:gd name="connsiteX3" fmla="*/ 5197126 w 5197126"/>
              <a:gd name="connsiteY3" fmla="*/ 1164327 h 1682682"/>
              <a:gd name="connsiteX4" fmla="*/ 5197126 w 5197126"/>
              <a:gd name="connsiteY4" fmla="*/ 1364757 h 1682682"/>
              <a:gd name="connsiteX5" fmla="*/ 4814923 w 5197126"/>
              <a:gd name="connsiteY5" fmla="*/ 1682682 h 1682682"/>
              <a:gd name="connsiteX6" fmla="*/ 805947 w 5197126"/>
              <a:gd name="connsiteY6" fmla="*/ 1682682 h 1682682"/>
              <a:gd name="connsiteX7" fmla="*/ 805936 w 5197126"/>
              <a:gd name="connsiteY7" fmla="*/ 1682681 h 1682682"/>
              <a:gd name="connsiteX8" fmla="*/ 0 w 5197126"/>
              <a:gd name="connsiteY8" fmla="*/ 1682681 h 1682682"/>
              <a:gd name="connsiteX9" fmla="*/ 0 w 5197126"/>
              <a:gd name="connsiteY9" fmla="*/ 0 h 16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7126" h="1682682">
                <a:moveTo>
                  <a:pt x="0" y="0"/>
                </a:moveTo>
                <a:lnTo>
                  <a:pt x="5197126" y="0"/>
                </a:lnTo>
                <a:lnTo>
                  <a:pt x="5197126" y="93057"/>
                </a:lnTo>
                <a:lnTo>
                  <a:pt x="5197126" y="1164327"/>
                </a:lnTo>
                <a:lnTo>
                  <a:pt x="5197126" y="1364757"/>
                </a:lnTo>
                <a:cubicBezTo>
                  <a:pt x="5197126" y="1540342"/>
                  <a:pt x="5026008" y="1682682"/>
                  <a:pt x="4814923" y="1682682"/>
                </a:cubicBezTo>
                <a:lnTo>
                  <a:pt x="805947" y="1682682"/>
                </a:lnTo>
                <a:lnTo>
                  <a:pt x="805936" y="1682681"/>
                </a:lnTo>
                <a:lnTo>
                  <a:pt x="0" y="1682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3795416" y="7746573"/>
            <a:ext cx="307007" cy="3647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E335F21-1F18-F142-834A-4EBA1CC64A97}"/>
              </a:ext>
            </a:extLst>
          </p:cNvPr>
          <p:cNvSpPr txBox="1">
            <a:spLocks/>
          </p:cNvSpPr>
          <p:nvPr/>
        </p:nvSpPr>
        <p:spPr>
          <a:xfrm>
            <a:off x="327624" y="756953"/>
            <a:ext cx="4139873" cy="52780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dirty="0">
                <a:latin typeface="Arial Black" panose="020B0604020202020204" pitchFamily="34" charset="0"/>
                <a:cs typeface="Arial Black" panose="020B0604020202020204" pitchFamily="34" charset="0"/>
              </a:rPr>
              <a:t>Background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1A0E2E0-9A47-004C-8437-75C7113B7D7F}"/>
              </a:ext>
            </a:extLst>
          </p:cNvPr>
          <p:cNvGrpSpPr/>
          <p:nvPr/>
        </p:nvGrpSpPr>
        <p:grpSpPr>
          <a:xfrm>
            <a:off x="604139" y="1930874"/>
            <a:ext cx="2026659" cy="1198492"/>
            <a:chOff x="604139" y="1930875"/>
            <a:chExt cx="2026659" cy="1198492"/>
          </a:xfrm>
        </p:grpSpPr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5B361A9-0244-1345-B03E-9E6CF8BFF45E}"/>
                </a:ext>
              </a:extLst>
            </p:cNvPr>
            <p:cNvSpPr txBox="1">
              <a:spLocks/>
            </p:cNvSpPr>
            <p:nvPr/>
          </p:nvSpPr>
          <p:spPr>
            <a:xfrm>
              <a:off x="604139" y="1930875"/>
              <a:ext cx="2026659" cy="527801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1994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EFD74A-EA6C-E14A-B9ED-D4848031F7D8}"/>
                </a:ext>
              </a:extLst>
            </p:cNvPr>
            <p:cNvSpPr/>
            <p:nvPr/>
          </p:nvSpPr>
          <p:spPr>
            <a:xfrm>
              <a:off x="610749" y="2544592"/>
              <a:ext cx="201343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GISB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Founded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5A1A07F-7F1C-FD49-9477-ABA9EC2D43DE}"/>
              </a:ext>
            </a:extLst>
          </p:cNvPr>
          <p:cNvGrpSpPr/>
          <p:nvPr/>
        </p:nvGrpSpPr>
        <p:grpSpPr>
          <a:xfrm>
            <a:off x="3371252" y="1930874"/>
            <a:ext cx="2026659" cy="1198493"/>
            <a:chOff x="3371252" y="1930874"/>
            <a:chExt cx="2026659" cy="1198493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287A7903-3CF2-5142-9EBF-BCCE7F4F0562}"/>
                </a:ext>
              </a:extLst>
            </p:cNvPr>
            <p:cNvSpPr txBox="1">
              <a:spLocks/>
            </p:cNvSpPr>
            <p:nvPr/>
          </p:nvSpPr>
          <p:spPr>
            <a:xfrm>
              <a:off x="3371252" y="1930874"/>
              <a:ext cx="2026659" cy="527801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2001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C555D6D-2695-9841-AADA-B0E800281672}"/>
                </a:ext>
              </a:extLst>
            </p:cNvPr>
            <p:cNvSpPr/>
            <p:nvPr/>
          </p:nvSpPr>
          <p:spPr>
            <a:xfrm>
              <a:off x="3378741" y="2544592"/>
              <a:ext cx="20116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NAESB Established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CC9313-09BB-F445-830A-FD204A29A0B0}"/>
              </a:ext>
            </a:extLst>
          </p:cNvPr>
          <p:cNvCxnSpPr>
            <a:cxnSpLocks/>
          </p:cNvCxnSpPr>
          <p:nvPr/>
        </p:nvCxnSpPr>
        <p:spPr>
          <a:xfrm>
            <a:off x="3001171" y="2091208"/>
            <a:ext cx="0" cy="877824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2E3F3F7-FC35-3740-8BB7-A19F57524874}"/>
              </a:ext>
            </a:extLst>
          </p:cNvPr>
          <p:cNvSpPr txBox="1">
            <a:spLocks/>
          </p:cNvSpPr>
          <p:nvPr/>
        </p:nvSpPr>
        <p:spPr>
          <a:xfrm>
            <a:off x="312550" y="451781"/>
            <a:ext cx="4242499" cy="729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9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Energy Standards Board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3EDBC5-5F7E-094A-BDA5-8876739E4462}"/>
              </a:ext>
            </a:extLst>
          </p:cNvPr>
          <p:cNvGrpSpPr/>
          <p:nvPr/>
        </p:nvGrpSpPr>
        <p:grpSpPr>
          <a:xfrm>
            <a:off x="604138" y="3429000"/>
            <a:ext cx="2026660" cy="1195423"/>
            <a:chOff x="604138" y="3429000"/>
            <a:chExt cx="2026660" cy="1195423"/>
          </a:xfrm>
        </p:grpSpPr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2A3B9C0E-443B-5540-A35E-6FD91500A6A9}"/>
                </a:ext>
              </a:extLst>
            </p:cNvPr>
            <p:cNvSpPr txBox="1">
              <a:spLocks/>
            </p:cNvSpPr>
            <p:nvPr/>
          </p:nvSpPr>
          <p:spPr>
            <a:xfrm>
              <a:off x="604139" y="3429000"/>
              <a:ext cx="2026659" cy="527801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30+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D071BEC-A9C5-474B-9F8D-F1618168A9E3}"/>
                </a:ext>
              </a:extLst>
            </p:cNvPr>
            <p:cNvSpPr/>
            <p:nvPr/>
          </p:nvSpPr>
          <p:spPr>
            <a:xfrm>
              <a:off x="604138" y="4039648"/>
              <a:ext cx="20266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of Standards Development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DFCF5495-7E50-8C4F-99A7-D962F7BE07AD}"/>
              </a:ext>
            </a:extLst>
          </p:cNvPr>
          <p:cNvSpPr/>
          <p:nvPr/>
        </p:nvSpPr>
        <p:spPr>
          <a:xfrm>
            <a:off x="770480" y="5256416"/>
            <a:ext cx="2263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National Standards Institute Accreditation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D40B4E5-31F9-BE4B-97D6-D4FBEB3C2F5C}"/>
              </a:ext>
            </a:extLst>
          </p:cNvPr>
          <p:cNvGrpSpPr/>
          <p:nvPr/>
        </p:nvGrpSpPr>
        <p:grpSpPr>
          <a:xfrm>
            <a:off x="3303513" y="3429000"/>
            <a:ext cx="2026660" cy="949202"/>
            <a:chOff x="3303513" y="3429000"/>
            <a:chExt cx="2026660" cy="949202"/>
          </a:xfrm>
        </p:grpSpPr>
        <p:sp>
          <p:nvSpPr>
            <p:cNvPr id="66" name="Title 1">
              <a:extLst>
                <a:ext uri="{FF2B5EF4-FFF2-40B4-BE49-F238E27FC236}">
                  <a16:creationId xmlns:a16="http://schemas.microsoft.com/office/drawing/2014/main" id="{5E32B51C-A2C8-B642-8AC8-3A219A11C3E6}"/>
                </a:ext>
              </a:extLst>
            </p:cNvPr>
            <p:cNvSpPr txBox="1">
              <a:spLocks/>
            </p:cNvSpPr>
            <p:nvPr/>
          </p:nvSpPr>
          <p:spPr>
            <a:xfrm>
              <a:off x="3303514" y="3429000"/>
              <a:ext cx="2026659" cy="527801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4,000+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D701F-0147-D745-BB31-F44D661DEA6F}"/>
                </a:ext>
              </a:extLst>
            </p:cNvPr>
            <p:cNvSpPr/>
            <p:nvPr/>
          </p:nvSpPr>
          <p:spPr>
            <a:xfrm>
              <a:off x="3303513" y="4039648"/>
              <a:ext cx="20266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Standards</a:t>
              </a:r>
            </a:p>
          </p:txBody>
        </p: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9BB65B22-7230-A540-AABC-03B5B6E89E30}"/>
              </a:ext>
            </a:extLst>
          </p:cNvPr>
          <p:cNvSpPr txBox="1">
            <a:spLocks/>
          </p:cNvSpPr>
          <p:nvPr/>
        </p:nvSpPr>
        <p:spPr>
          <a:xfrm>
            <a:off x="2867903" y="5144113"/>
            <a:ext cx="2403642" cy="52780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Oct. 2001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73EF02F-B7B1-1142-BF4E-C957916F5A67}"/>
              </a:ext>
            </a:extLst>
          </p:cNvPr>
          <p:cNvCxnSpPr>
            <a:cxnSpLocks/>
          </p:cNvCxnSpPr>
          <p:nvPr/>
        </p:nvCxnSpPr>
        <p:spPr>
          <a:xfrm>
            <a:off x="3001171" y="3512128"/>
            <a:ext cx="0" cy="877824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Content Placeholder 5">
            <a:extLst>
              <a:ext uri="{FF2B5EF4-FFF2-40B4-BE49-F238E27FC236}">
                <a16:creationId xmlns:a16="http://schemas.microsoft.com/office/drawing/2014/main" id="{FF28BB1B-2EEA-8649-9E53-70CB83F5F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86881"/>
              </p:ext>
            </p:extLst>
          </p:nvPr>
        </p:nvGraphicFramePr>
        <p:xfrm>
          <a:off x="5508649" y="3223846"/>
          <a:ext cx="6135000" cy="331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" name="Title 1">
            <a:extLst>
              <a:ext uri="{FF2B5EF4-FFF2-40B4-BE49-F238E27FC236}">
                <a16:creationId xmlns:a16="http://schemas.microsoft.com/office/drawing/2014/main" id="{222938FF-D597-DF40-85F7-26057B168EC0}"/>
              </a:ext>
            </a:extLst>
          </p:cNvPr>
          <p:cNvSpPr txBox="1">
            <a:spLocks/>
          </p:cNvSpPr>
          <p:nvPr/>
        </p:nvSpPr>
        <p:spPr>
          <a:xfrm>
            <a:off x="5298402" y="483232"/>
            <a:ext cx="6555495" cy="52780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Mission &amp; Government Coordination</a:t>
            </a:r>
          </a:p>
        </p:txBody>
      </p:sp>
      <p:graphicFrame>
        <p:nvGraphicFramePr>
          <p:cNvPr id="31" name="Content Placeholder 5">
            <a:extLst>
              <a:ext uri="{FF2B5EF4-FFF2-40B4-BE49-F238E27FC236}">
                <a16:creationId xmlns:a16="http://schemas.microsoft.com/office/drawing/2014/main" id="{535C011D-BB7C-4187-BB43-5AD26E24A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410494"/>
              </p:ext>
            </p:extLst>
          </p:nvPr>
        </p:nvGraphicFramePr>
        <p:xfrm>
          <a:off x="5508649" y="1166807"/>
          <a:ext cx="6135000" cy="16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698089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iping and tanks of an industrial factory">
            <a:extLst>
              <a:ext uri="{FF2B5EF4-FFF2-40B4-BE49-F238E27FC236}">
                <a16:creationId xmlns:a16="http://schemas.microsoft.com/office/drawing/2014/main" id="{9AAFF73D-F00B-744B-AE30-20FD56F51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9" y="0"/>
            <a:ext cx="12191997" cy="6858000"/>
          </a:xfrm>
          <a:prstGeom prst="rect">
            <a:avLst/>
          </a:prstGeom>
          <a:ln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AB0D0CA-C2AD-0C43-8C7B-80564014BE28}"/>
              </a:ext>
            </a:extLst>
          </p:cNvPr>
          <p:cNvSpPr/>
          <p:nvPr/>
        </p:nvSpPr>
        <p:spPr>
          <a:xfrm>
            <a:off x="0" y="-45267"/>
            <a:ext cx="12209406" cy="690326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9991481-77BF-7B48-94F3-5DA1525599DF}"/>
              </a:ext>
            </a:extLst>
          </p:cNvPr>
          <p:cNvSpPr/>
          <p:nvPr/>
        </p:nvSpPr>
        <p:spPr>
          <a:xfrm>
            <a:off x="-24819" y="-45268"/>
            <a:ext cx="4946647" cy="1617171"/>
          </a:xfrm>
          <a:custGeom>
            <a:avLst/>
            <a:gdLst>
              <a:gd name="connsiteX0" fmla="*/ 0 w 4650058"/>
              <a:gd name="connsiteY0" fmla="*/ 0 h 2352908"/>
              <a:gd name="connsiteX1" fmla="*/ 3092332 w 4650058"/>
              <a:gd name="connsiteY1" fmla="*/ 0 h 2352908"/>
              <a:gd name="connsiteX2" fmla="*/ 3092332 w 4650058"/>
              <a:gd name="connsiteY2" fmla="*/ 2 h 2352908"/>
              <a:gd name="connsiteX3" fmla="*/ 4650058 w 4650058"/>
              <a:gd name="connsiteY3" fmla="*/ 2 h 2352908"/>
              <a:gd name="connsiteX4" fmla="*/ 4650058 w 4650058"/>
              <a:gd name="connsiteY4" fmla="*/ 643055 h 2352908"/>
              <a:gd name="connsiteX5" fmla="*/ 4650058 w 4650058"/>
              <a:gd name="connsiteY5" fmla="*/ 1795348 h 2352908"/>
              <a:gd name="connsiteX6" fmla="*/ 4650058 w 4650058"/>
              <a:gd name="connsiteY6" fmla="*/ 2010937 h 2352908"/>
              <a:gd name="connsiteX7" fmla="*/ 4308087 w 4650058"/>
              <a:gd name="connsiteY7" fmla="*/ 2352908 h 2352908"/>
              <a:gd name="connsiteX8" fmla="*/ 721110 w 4650058"/>
              <a:gd name="connsiteY8" fmla="*/ 2352908 h 2352908"/>
              <a:gd name="connsiteX9" fmla="*/ 721100 w 4650058"/>
              <a:gd name="connsiteY9" fmla="*/ 2352907 h 2352908"/>
              <a:gd name="connsiteX10" fmla="*/ 0 w 4650058"/>
              <a:gd name="connsiteY10" fmla="*/ 2352907 h 235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0058" h="2352908">
                <a:moveTo>
                  <a:pt x="0" y="0"/>
                </a:moveTo>
                <a:lnTo>
                  <a:pt x="3092332" y="0"/>
                </a:lnTo>
                <a:lnTo>
                  <a:pt x="3092332" y="2"/>
                </a:lnTo>
                <a:lnTo>
                  <a:pt x="4650058" y="2"/>
                </a:lnTo>
                <a:lnTo>
                  <a:pt x="4650058" y="643055"/>
                </a:lnTo>
                <a:lnTo>
                  <a:pt x="4650058" y="1795348"/>
                </a:lnTo>
                <a:lnTo>
                  <a:pt x="4650058" y="2010937"/>
                </a:lnTo>
                <a:cubicBezTo>
                  <a:pt x="4650058" y="2199802"/>
                  <a:pt x="4496952" y="2352908"/>
                  <a:pt x="4308087" y="2352908"/>
                </a:cubicBezTo>
                <a:lnTo>
                  <a:pt x="721110" y="2352908"/>
                </a:lnTo>
                <a:lnTo>
                  <a:pt x="721100" y="2352907"/>
                </a:lnTo>
                <a:lnTo>
                  <a:pt x="0" y="2352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3795416" y="7746573"/>
            <a:ext cx="307007" cy="364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F8D4DB60-A9A0-EB4A-B3EA-67A02C5B6881}"/>
              </a:ext>
            </a:extLst>
          </p:cNvPr>
          <p:cNvSpPr txBox="1">
            <a:spLocks/>
          </p:cNvSpPr>
          <p:nvPr/>
        </p:nvSpPr>
        <p:spPr>
          <a:xfrm>
            <a:off x="312550" y="451782"/>
            <a:ext cx="4271911" cy="476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9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Membership, Structure &amp; Products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D637DF9-45C3-8546-A10B-7DBCC658B53D}"/>
              </a:ext>
            </a:extLst>
          </p:cNvPr>
          <p:cNvSpPr txBox="1">
            <a:spLocks/>
          </p:cNvSpPr>
          <p:nvPr/>
        </p:nvSpPr>
        <p:spPr>
          <a:xfrm>
            <a:off x="327624" y="756953"/>
            <a:ext cx="4256837" cy="52780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>
                <a:latin typeface="Arial Black" panose="020B0604020202020204" pitchFamily="34" charset="0"/>
                <a:cs typeface="Arial Black" panose="020B0604020202020204" pitchFamily="34" charset="0"/>
              </a:rPr>
              <a:t>Our Areas of Focus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D2135C4-FEA5-8D48-8CDC-132AFCE9E061}"/>
              </a:ext>
            </a:extLst>
          </p:cNvPr>
          <p:cNvGrpSpPr/>
          <p:nvPr/>
        </p:nvGrpSpPr>
        <p:grpSpPr>
          <a:xfrm>
            <a:off x="193310" y="2758391"/>
            <a:ext cx="665356" cy="665356"/>
            <a:chOff x="444009" y="2010728"/>
            <a:chExt cx="665356" cy="665356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1D0E588-95B8-D446-8C65-EE2BE58FD462}"/>
                </a:ext>
              </a:extLst>
            </p:cNvPr>
            <p:cNvSpPr/>
            <p:nvPr/>
          </p:nvSpPr>
          <p:spPr>
            <a:xfrm>
              <a:off x="444009" y="2010728"/>
              <a:ext cx="665356" cy="665356"/>
            </a:xfrm>
            <a:prstGeom prst="ellipse">
              <a:avLst/>
            </a:prstGeom>
            <a:solidFill>
              <a:srgbClr val="009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Graphic 80" descr="Electric Tower outline">
              <a:extLst>
                <a:ext uri="{FF2B5EF4-FFF2-40B4-BE49-F238E27FC236}">
                  <a16:creationId xmlns:a16="http://schemas.microsoft.com/office/drawing/2014/main" id="{BB30810F-571D-A042-AA89-34D58C447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50386" y="2117105"/>
              <a:ext cx="452603" cy="452603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367167-8556-BE48-BCBC-79BEE119CED4}"/>
              </a:ext>
            </a:extLst>
          </p:cNvPr>
          <p:cNvGrpSpPr/>
          <p:nvPr/>
        </p:nvGrpSpPr>
        <p:grpSpPr>
          <a:xfrm>
            <a:off x="4806100" y="2728999"/>
            <a:ext cx="665356" cy="665356"/>
            <a:chOff x="3442299" y="1997537"/>
            <a:chExt cx="665356" cy="665356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FEC55C3-48B6-AD49-94ED-7FE3C2F9F783}"/>
                </a:ext>
              </a:extLst>
            </p:cNvPr>
            <p:cNvSpPr/>
            <p:nvPr/>
          </p:nvSpPr>
          <p:spPr>
            <a:xfrm>
              <a:off x="3442299" y="1997537"/>
              <a:ext cx="665356" cy="6653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 descr="Fluorescent Light Blub outline">
              <a:extLst>
                <a:ext uri="{FF2B5EF4-FFF2-40B4-BE49-F238E27FC236}">
                  <a16:creationId xmlns:a16="http://schemas.microsoft.com/office/drawing/2014/main" id="{75434B97-17EF-8C4D-92B6-F8B5EAA87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548676" y="2103914"/>
              <a:ext cx="452603" cy="452603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527B30A-7DF7-144B-8C97-D85A0EC94DFF}"/>
              </a:ext>
            </a:extLst>
          </p:cNvPr>
          <p:cNvGrpSpPr/>
          <p:nvPr/>
        </p:nvGrpSpPr>
        <p:grpSpPr>
          <a:xfrm>
            <a:off x="9141809" y="2754345"/>
            <a:ext cx="665356" cy="665356"/>
            <a:chOff x="5794879" y="2117105"/>
            <a:chExt cx="665356" cy="66535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D2BFD09-D4A0-D348-B6B7-103308B08AE5}"/>
                </a:ext>
              </a:extLst>
            </p:cNvPr>
            <p:cNvSpPr/>
            <p:nvPr/>
          </p:nvSpPr>
          <p:spPr>
            <a:xfrm>
              <a:off x="5794879" y="2117105"/>
              <a:ext cx="665356" cy="665356"/>
            </a:xfrm>
            <a:prstGeom prst="ellipse">
              <a:avLst/>
            </a:prstGeom>
            <a:solidFill>
              <a:srgbClr val="F0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Graphic 84" descr="Fire outline">
              <a:extLst>
                <a:ext uri="{FF2B5EF4-FFF2-40B4-BE49-F238E27FC236}">
                  <a16:creationId xmlns:a16="http://schemas.microsoft.com/office/drawing/2014/main" id="{8C453F99-88A7-C141-B7E9-97B3DB91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901256" y="2223482"/>
              <a:ext cx="452603" cy="452603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248C99-B10F-FB4B-81A1-700B444B4593}"/>
              </a:ext>
            </a:extLst>
          </p:cNvPr>
          <p:cNvGrpSpPr/>
          <p:nvPr/>
        </p:nvGrpSpPr>
        <p:grpSpPr>
          <a:xfrm>
            <a:off x="4806100" y="3451823"/>
            <a:ext cx="665356" cy="665356"/>
            <a:chOff x="8065474" y="1966679"/>
            <a:chExt cx="665356" cy="665356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A1EEF43-7F39-4E46-9E3F-14E233EE6EA0}"/>
                </a:ext>
              </a:extLst>
            </p:cNvPr>
            <p:cNvSpPr/>
            <p:nvPr/>
          </p:nvSpPr>
          <p:spPr>
            <a:xfrm>
              <a:off x="8065474" y="1966679"/>
              <a:ext cx="665356" cy="665356"/>
            </a:xfrm>
            <a:prstGeom prst="ellipse">
              <a:avLst/>
            </a:prstGeom>
            <a:solidFill>
              <a:srgbClr val="193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Graphic 86" descr="Indoor Fireplace outline">
              <a:extLst>
                <a:ext uri="{FF2B5EF4-FFF2-40B4-BE49-F238E27FC236}">
                  <a16:creationId xmlns:a16="http://schemas.microsoft.com/office/drawing/2014/main" id="{1E331E8C-BDC4-114B-89AA-B19D1ED1F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8171851" y="2073056"/>
              <a:ext cx="452603" cy="452603"/>
            </a:xfrm>
            <a:prstGeom prst="rect">
              <a:avLst/>
            </a:prstGeom>
          </p:spPr>
        </p:pic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E531E8B-5964-7B47-A871-4B551B7D00AF}"/>
              </a:ext>
            </a:extLst>
          </p:cNvPr>
          <p:cNvCxnSpPr>
            <a:cxnSpLocks/>
          </p:cNvCxnSpPr>
          <p:nvPr/>
        </p:nvCxnSpPr>
        <p:spPr>
          <a:xfrm>
            <a:off x="1042521" y="2906677"/>
            <a:ext cx="0" cy="8778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84CA3F5-4A31-2145-BFD4-5225EC35C3E0}"/>
              </a:ext>
            </a:extLst>
          </p:cNvPr>
          <p:cNvCxnSpPr>
            <a:cxnSpLocks/>
          </p:cNvCxnSpPr>
          <p:nvPr/>
        </p:nvCxnSpPr>
        <p:spPr>
          <a:xfrm flipH="1">
            <a:off x="3619400" y="2212177"/>
            <a:ext cx="5709914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0BF2101-CB2F-034E-9591-A0EF8488D41C}"/>
              </a:ext>
            </a:extLst>
          </p:cNvPr>
          <p:cNvCxnSpPr>
            <a:cxnSpLocks/>
          </p:cNvCxnSpPr>
          <p:nvPr/>
        </p:nvCxnSpPr>
        <p:spPr>
          <a:xfrm>
            <a:off x="9962942" y="2848938"/>
            <a:ext cx="0" cy="8778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E0E6B9D-7248-0F48-B706-2DC28715D55C}"/>
              </a:ext>
            </a:extLst>
          </p:cNvPr>
          <p:cNvCxnSpPr>
            <a:cxnSpLocks/>
          </p:cNvCxnSpPr>
          <p:nvPr/>
        </p:nvCxnSpPr>
        <p:spPr>
          <a:xfrm>
            <a:off x="5608694" y="2848938"/>
            <a:ext cx="0" cy="877824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DB67128-4B64-A84C-AEEA-75D0060DCCD3}"/>
              </a:ext>
            </a:extLst>
          </p:cNvPr>
          <p:cNvSpPr txBox="1"/>
          <p:nvPr/>
        </p:nvSpPr>
        <p:spPr>
          <a:xfrm>
            <a:off x="1187943" y="2728999"/>
            <a:ext cx="1869102" cy="256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defTabSz="410722" hangingPunct="0"/>
            <a:r>
              <a:rPr lang="en-US" sz="1200" b="1" dirty="0">
                <a:solidFill>
                  <a:srgbClr val="009ABD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WHOLESALE ELECTRIC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1A0624-37DD-534B-BE27-27F4944BE69C}"/>
              </a:ext>
            </a:extLst>
          </p:cNvPr>
          <p:cNvSpPr txBox="1"/>
          <p:nvPr/>
        </p:nvSpPr>
        <p:spPr>
          <a:xfrm>
            <a:off x="5817086" y="2699344"/>
            <a:ext cx="156684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RETAIL MARKETS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(GAS &amp; ELECTRIC)</a:t>
            </a:r>
            <a:endParaRPr kumimoji="0" lang="sk-SK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72803E-25EB-4043-8FCF-A3FE67318D25}"/>
              </a:ext>
            </a:extLst>
          </p:cNvPr>
          <p:cNvSpPr txBox="1"/>
          <p:nvPr/>
        </p:nvSpPr>
        <p:spPr>
          <a:xfrm>
            <a:off x="10158801" y="2774713"/>
            <a:ext cx="171330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3C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WHOLESALE GAS</a:t>
            </a:r>
            <a:endParaRPr kumimoji="0" lang="sk-SK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03C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FEA5861-44AF-294B-8B8F-4D2D4BE7D89B}"/>
              </a:ext>
            </a:extLst>
          </p:cNvPr>
          <p:cNvSpPr txBox="1"/>
          <p:nvPr/>
        </p:nvSpPr>
        <p:spPr>
          <a:xfrm>
            <a:off x="1249109" y="3004490"/>
            <a:ext cx="2653370" cy="307366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2000+ Market Standards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Publications Since 2005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Participation</a:t>
            </a:r>
          </a:p>
          <a:p>
            <a:pPr marL="171450" lvl="0" indent="-171450">
              <a:buClr>
                <a:srgbClr val="009ABD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009ABD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Distribution/LSE</a:t>
            </a:r>
          </a:p>
          <a:p>
            <a:pPr marL="171450" lvl="0" indent="-171450">
              <a:buClr>
                <a:srgbClr val="009ABD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</a:p>
          <a:p>
            <a:pPr marL="171450" lvl="0" indent="-171450">
              <a:buClr>
                <a:srgbClr val="009ABD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  <a:p>
            <a:pPr marL="171450" lvl="0" indent="-171450">
              <a:buClr>
                <a:srgbClr val="009ABD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Marketers/Brokers</a:t>
            </a:r>
          </a:p>
          <a:p>
            <a:pPr marL="171450" lvl="0" indent="-171450">
              <a:buClr>
                <a:srgbClr val="009ABD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Grid Operators </a:t>
            </a:r>
          </a:p>
          <a:p>
            <a:pPr marL="171450" lvl="0" indent="-171450">
              <a:buClr>
                <a:srgbClr val="009ABD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and Services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Electric Industry Registry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-Tag Functional Specification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68337AA-1C6F-4F4B-9AC1-1FF418373389}"/>
              </a:ext>
            </a:extLst>
          </p:cNvPr>
          <p:cNvSpPr txBox="1"/>
          <p:nvPr/>
        </p:nvSpPr>
        <p:spPr>
          <a:xfrm>
            <a:off x="5794861" y="3275976"/>
            <a:ext cx="3172759" cy="168661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1700+ Market Standards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 Publications Since 2005</a:t>
            </a:r>
          </a:p>
          <a:p>
            <a:pPr lvl="0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4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Participation</a:t>
            </a:r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Electric End Users/Public Agencies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Electric Utilities</a:t>
            </a:r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Electric Service Providers/Suppliers</a:t>
            </a:r>
          </a:p>
          <a:p>
            <a:pPr marL="171450" lvl="0" indent="-1714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Gas Market Interests  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4132E3-C89A-2142-B88F-82F3DCFD6739}"/>
              </a:ext>
            </a:extLst>
          </p:cNvPr>
          <p:cNvSpPr txBox="1"/>
          <p:nvPr/>
        </p:nvSpPr>
        <p:spPr>
          <a:xfrm>
            <a:off x="10168898" y="3237163"/>
            <a:ext cx="1929077" cy="262430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600+ Market Standards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Publications Since 1996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C00D0D"/>
              </a:buClr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Participation</a:t>
            </a:r>
          </a:p>
          <a:p>
            <a:pPr marL="171450" lvl="0" indent="-171450">
              <a:buClr>
                <a:srgbClr val="F03C26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</a:t>
            </a:r>
          </a:p>
          <a:p>
            <a:pPr marL="171450" lvl="0" indent="-171450">
              <a:buClr>
                <a:srgbClr val="F03C26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Distribution</a:t>
            </a:r>
          </a:p>
          <a:p>
            <a:pPr marL="171450" lvl="0" indent="-171450">
              <a:buClr>
                <a:srgbClr val="F03C26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Pipelines </a:t>
            </a:r>
          </a:p>
          <a:p>
            <a:pPr marL="171450" lvl="0" indent="-171450">
              <a:buClr>
                <a:srgbClr val="F03C26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Producers</a:t>
            </a:r>
          </a:p>
          <a:p>
            <a:pPr marL="171450" lvl="0" indent="-171450">
              <a:buClr>
                <a:srgbClr val="F03C26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lvl="0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Coding System for Interstate Pipelines</a:t>
            </a:r>
          </a:p>
          <a:p>
            <a:pPr lvl="0"/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9E7FE8-A439-4BD5-8F5D-DBC970DC6A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5741" y="73302"/>
            <a:ext cx="930507" cy="10201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21FBA5-0A83-421E-922C-549997661CF1}"/>
              </a:ext>
            </a:extLst>
          </p:cNvPr>
          <p:cNvSpPr txBox="1"/>
          <p:nvPr/>
        </p:nvSpPr>
        <p:spPr>
          <a:xfrm>
            <a:off x="9723649" y="526120"/>
            <a:ext cx="240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ENERGY STANDARDS BOARD</a:t>
            </a:r>
          </a:p>
        </p:txBody>
      </p:sp>
    </p:spTree>
    <p:extLst>
      <p:ext uri="{BB962C8B-B14F-4D97-AF65-F5344CB8AC3E}">
        <p14:creationId xmlns:p14="http://schemas.microsoft.com/office/powerpoint/2010/main" val="622013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Piping and tanks of an industrial factory">
            <a:extLst>
              <a:ext uri="{FF2B5EF4-FFF2-40B4-BE49-F238E27FC236}">
                <a16:creationId xmlns:a16="http://schemas.microsoft.com/office/drawing/2014/main" id="{63E1371E-1FD9-B845-8BA9-969314CF0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18" y="0"/>
            <a:ext cx="1219199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AB0D0CA-C2AD-0C43-8C7B-80564014BE28}"/>
              </a:ext>
            </a:extLst>
          </p:cNvPr>
          <p:cNvSpPr/>
          <p:nvPr/>
        </p:nvSpPr>
        <p:spPr>
          <a:xfrm>
            <a:off x="-74614" y="-56769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0DE6B4-638D-BF45-9762-D9AADC489C7F}"/>
              </a:ext>
            </a:extLst>
          </p:cNvPr>
          <p:cNvSpPr/>
          <p:nvPr/>
        </p:nvSpPr>
        <p:spPr>
          <a:xfrm>
            <a:off x="0" y="-1"/>
            <a:ext cx="12191997" cy="6858000"/>
          </a:xfrm>
          <a:prstGeom prst="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CB54611-B853-A742-9F3B-DF4045020F61}"/>
              </a:ext>
            </a:extLst>
          </p:cNvPr>
          <p:cNvSpPr/>
          <p:nvPr/>
        </p:nvSpPr>
        <p:spPr>
          <a:xfrm>
            <a:off x="74614" y="-29688"/>
            <a:ext cx="4455823" cy="1682682"/>
          </a:xfrm>
          <a:custGeom>
            <a:avLst/>
            <a:gdLst>
              <a:gd name="connsiteX0" fmla="*/ 0 w 5197126"/>
              <a:gd name="connsiteY0" fmla="*/ 0 h 1682682"/>
              <a:gd name="connsiteX1" fmla="*/ 5197126 w 5197126"/>
              <a:gd name="connsiteY1" fmla="*/ 0 h 1682682"/>
              <a:gd name="connsiteX2" fmla="*/ 5197126 w 5197126"/>
              <a:gd name="connsiteY2" fmla="*/ 93057 h 1682682"/>
              <a:gd name="connsiteX3" fmla="*/ 5197126 w 5197126"/>
              <a:gd name="connsiteY3" fmla="*/ 1164327 h 1682682"/>
              <a:gd name="connsiteX4" fmla="*/ 5197126 w 5197126"/>
              <a:gd name="connsiteY4" fmla="*/ 1364757 h 1682682"/>
              <a:gd name="connsiteX5" fmla="*/ 4814923 w 5197126"/>
              <a:gd name="connsiteY5" fmla="*/ 1682682 h 1682682"/>
              <a:gd name="connsiteX6" fmla="*/ 805947 w 5197126"/>
              <a:gd name="connsiteY6" fmla="*/ 1682682 h 1682682"/>
              <a:gd name="connsiteX7" fmla="*/ 805936 w 5197126"/>
              <a:gd name="connsiteY7" fmla="*/ 1682681 h 1682682"/>
              <a:gd name="connsiteX8" fmla="*/ 0 w 5197126"/>
              <a:gd name="connsiteY8" fmla="*/ 1682681 h 1682682"/>
              <a:gd name="connsiteX9" fmla="*/ 0 w 5197126"/>
              <a:gd name="connsiteY9" fmla="*/ 0 h 16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7126" h="1682682">
                <a:moveTo>
                  <a:pt x="0" y="0"/>
                </a:moveTo>
                <a:lnTo>
                  <a:pt x="5197126" y="0"/>
                </a:lnTo>
                <a:lnTo>
                  <a:pt x="5197126" y="93057"/>
                </a:lnTo>
                <a:lnTo>
                  <a:pt x="5197126" y="1164327"/>
                </a:lnTo>
                <a:lnTo>
                  <a:pt x="5197126" y="1364757"/>
                </a:lnTo>
                <a:cubicBezTo>
                  <a:pt x="5197126" y="1540342"/>
                  <a:pt x="5026008" y="1682682"/>
                  <a:pt x="4814923" y="1682682"/>
                </a:cubicBezTo>
                <a:lnTo>
                  <a:pt x="805947" y="1682682"/>
                </a:lnTo>
                <a:lnTo>
                  <a:pt x="805936" y="1682681"/>
                </a:lnTo>
                <a:lnTo>
                  <a:pt x="0" y="1682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3795416" y="7746573"/>
            <a:ext cx="307007" cy="3647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E335F21-1F18-F142-834A-4EBA1CC64A97}"/>
              </a:ext>
            </a:extLst>
          </p:cNvPr>
          <p:cNvSpPr txBox="1">
            <a:spLocks/>
          </p:cNvSpPr>
          <p:nvPr/>
        </p:nvSpPr>
        <p:spPr>
          <a:xfrm>
            <a:off x="201119" y="268561"/>
            <a:ext cx="4202812" cy="86319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NAESB Standard Base Contract for Sale and Purchase of Hydrogen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D5848CE-73FE-7845-B851-8EF9381C24A7}"/>
              </a:ext>
            </a:extLst>
          </p:cNvPr>
          <p:cNvSpPr txBox="1">
            <a:spLocks/>
          </p:cNvSpPr>
          <p:nvPr/>
        </p:nvSpPr>
        <p:spPr>
          <a:xfrm>
            <a:off x="307781" y="1188527"/>
            <a:ext cx="4242499" cy="648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9F6CB-02A5-4C87-8153-B093AF8DDC8C}"/>
              </a:ext>
            </a:extLst>
          </p:cNvPr>
          <p:cNvGrpSpPr/>
          <p:nvPr/>
        </p:nvGrpSpPr>
        <p:grpSpPr>
          <a:xfrm>
            <a:off x="5222667" y="711357"/>
            <a:ext cx="6222331" cy="951474"/>
            <a:chOff x="9735" y="42038"/>
            <a:chExt cx="6125264" cy="162813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13A11798-020F-49AD-A988-7A125DA7BFFE}"/>
                </a:ext>
              </a:extLst>
            </p:cNvPr>
            <p:cNvSpPr/>
            <p:nvPr/>
          </p:nvSpPr>
          <p:spPr>
            <a:xfrm>
              <a:off x="9735" y="42038"/>
              <a:ext cx="6125264" cy="1628132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Diagonal Corners Rounded 4">
              <a:extLst>
                <a:ext uri="{FF2B5EF4-FFF2-40B4-BE49-F238E27FC236}">
                  <a16:creationId xmlns:a16="http://schemas.microsoft.com/office/drawing/2014/main" id="{8E949D53-FE1C-4AE5-A4FF-D0389F7C6A06}"/>
                </a:ext>
              </a:extLst>
            </p:cNvPr>
            <p:cNvSpPr txBox="1"/>
            <p:nvPr/>
          </p:nvSpPr>
          <p:spPr>
            <a:xfrm>
              <a:off x="89213" y="121517"/>
              <a:ext cx="5966305" cy="1469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&amp; Development Information</a:t>
              </a:r>
            </a:p>
          </p:txBody>
        </p:sp>
      </p:grpSp>
      <p:sp>
        <p:nvSpPr>
          <p:cNvPr id="18" name="Round Diagonal Corner Rectangle 4">
            <a:extLst>
              <a:ext uri="{FF2B5EF4-FFF2-40B4-BE49-F238E27FC236}">
                <a16:creationId xmlns:a16="http://schemas.microsoft.com/office/drawing/2014/main" id="{182824D6-D0BD-4AB7-84B0-E79E6DD52240}"/>
              </a:ext>
            </a:extLst>
          </p:cNvPr>
          <p:cNvSpPr/>
          <p:nvPr/>
        </p:nvSpPr>
        <p:spPr>
          <a:xfrm>
            <a:off x="5199507" y="1738459"/>
            <a:ext cx="6222330" cy="4580610"/>
          </a:xfrm>
          <a:prstGeom prst="round2DiagRect">
            <a:avLst/>
          </a:prstGeom>
          <a:solidFill>
            <a:srgbClr val="009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DB173-FF5C-45FD-ADE3-3F5BB1A083B6}"/>
              </a:ext>
            </a:extLst>
          </p:cNvPr>
          <p:cNvSpPr txBox="1"/>
          <p:nvPr/>
        </p:nvSpPr>
        <p:spPr>
          <a:xfrm>
            <a:off x="5289605" y="2018855"/>
            <a:ext cx="6088449" cy="4388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WGQ Contracts Subcommittee kickoff meeting was held July 11, 2024 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Based on the NAESB Base Contract for Natural Gas, Natural Gas Liquids, and Certified Gas Addendum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WGQ Contracts Subcommittee meetings lead to a  Revised NAESB Standards Recommendation on  October 10, 2025. 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NAESB WGQ Executive Committee reviewed and passed the Base Contract for Purchase and Sale of Hydrogen including FAQs and Canadian Addendum on October 22, 2025.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Base Contract for Purchase and Sale of Hydrogen was ratified by NAESB membership and was available as a NAESB Standard in November 2025.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42900" indent="-342900" algn="ctr" defTabSz="410722" hangingPunct="0">
              <a:buAutoNum type="arabicPeriod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A6B9745-3B1F-4F6E-B2C2-7F491FD165E9}"/>
              </a:ext>
            </a:extLst>
          </p:cNvPr>
          <p:cNvSpPr txBox="1">
            <a:spLocks/>
          </p:cNvSpPr>
          <p:nvPr/>
        </p:nvSpPr>
        <p:spPr>
          <a:xfrm>
            <a:off x="227040" y="1199396"/>
            <a:ext cx="4271911" cy="476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9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5F67C-B67E-446A-A860-D7EB345C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7" y="1882803"/>
            <a:ext cx="3495917" cy="4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28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0BCAE-2A7B-25CD-3924-0BE723125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Piping and tanks of an industrial factory">
            <a:extLst>
              <a:ext uri="{FF2B5EF4-FFF2-40B4-BE49-F238E27FC236}">
                <a16:creationId xmlns:a16="http://schemas.microsoft.com/office/drawing/2014/main" id="{F688C1D3-0208-28B6-3B58-A44F87E5F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18" y="0"/>
            <a:ext cx="1219199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3FDAB24-1DFE-2D3E-EA35-BAAACB46BA3E}"/>
              </a:ext>
            </a:extLst>
          </p:cNvPr>
          <p:cNvSpPr/>
          <p:nvPr/>
        </p:nvSpPr>
        <p:spPr>
          <a:xfrm>
            <a:off x="-74614" y="-56769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A27A71-4412-3D38-6C32-A143ED2FC9B4}"/>
              </a:ext>
            </a:extLst>
          </p:cNvPr>
          <p:cNvSpPr/>
          <p:nvPr/>
        </p:nvSpPr>
        <p:spPr>
          <a:xfrm>
            <a:off x="0" y="-1"/>
            <a:ext cx="12191997" cy="6858000"/>
          </a:xfrm>
          <a:prstGeom prst="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56A0422-E856-B78E-0798-8E0FE49C2C87}"/>
              </a:ext>
            </a:extLst>
          </p:cNvPr>
          <p:cNvSpPr/>
          <p:nvPr/>
        </p:nvSpPr>
        <p:spPr>
          <a:xfrm>
            <a:off x="74614" y="-29688"/>
            <a:ext cx="4455823" cy="1682682"/>
          </a:xfrm>
          <a:custGeom>
            <a:avLst/>
            <a:gdLst>
              <a:gd name="connsiteX0" fmla="*/ 0 w 5197126"/>
              <a:gd name="connsiteY0" fmla="*/ 0 h 1682682"/>
              <a:gd name="connsiteX1" fmla="*/ 5197126 w 5197126"/>
              <a:gd name="connsiteY1" fmla="*/ 0 h 1682682"/>
              <a:gd name="connsiteX2" fmla="*/ 5197126 w 5197126"/>
              <a:gd name="connsiteY2" fmla="*/ 93057 h 1682682"/>
              <a:gd name="connsiteX3" fmla="*/ 5197126 w 5197126"/>
              <a:gd name="connsiteY3" fmla="*/ 1164327 h 1682682"/>
              <a:gd name="connsiteX4" fmla="*/ 5197126 w 5197126"/>
              <a:gd name="connsiteY4" fmla="*/ 1364757 h 1682682"/>
              <a:gd name="connsiteX5" fmla="*/ 4814923 w 5197126"/>
              <a:gd name="connsiteY5" fmla="*/ 1682682 h 1682682"/>
              <a:gd name="connsiteX6" fmla="*/ 805947 w 5197126"/>
              <a:gd name="connsiteY6" fmla="*/ 1682682 h 1682682"/>
              <a:gd name="connsiteX7" fmla="*/ 805936 w 5197126"/>
              <a:gd name="connsiteY7" fmla="*/ 1682681 h 1682682"/>
              <a:gd name="connsiteX8" fmla="*/ 0 w 5197126"/>
              <a:gd name="connsiteY8" fmla="*/ 1682681 h 1682682"/>
              <a:gd name="connsiteX9" fmla="*/ 0 w 5197126"/>
              <a:gd name="connsiteY9" fmla="*/ 0 h 16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7126" h="1682682">
                <a:moveTo>
                  <a:pt x="0" y="0"/>
                </a:moveTo>
                <a:lnTo>
                  <a:pt x="5197126" y="0"/>
                </a:lnTo>
                <a:lnTo>
                  <a:pt x="5197126" y="93057"/>
                </a:lnTo>
                <a:lnTo>
                  <a:pt x="5197126" y="1164327"/>
                </a:lnTo>
                <a:lnTo>
                  <a:pt x="5197126" y="1364757"/>
                </a:lnTo>
                <a:cubicBezTo>
                  <a:pt x="5197126" y="1540342"/>
                  <a:pt x="5026008" y="1682682"/>
                  <a:pt x="4814923" y="1682682"/>
                </a:cubicBezTo>
                <a:lnTo>
                  <a:pt x="805947" y="1682682"/>
                </a:lnTo>
                <a:lnTo>
                  <a:pt x="805936" y="1682681"/>
                </a:lnTo>
                <a:lnTo>
                  <a:pt x="0" y="16826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Slide Number">
            <a:extLst>
              <a:ext uri="{FF2B5EF4-FFF2-40B4-BE49-F238E27FC236}">
                <a16:creationId xmlns:a16="http://schemas.microsoft.com/office/drawing/2014/main" id="{6A665CD4-4FEC-2B26-B1E5-75DB1A9E664C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3795416" y="7746573"/>
            <a:ext cx="307007" cy="364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0A2D9B-4033-E3FB-2346-7EC4E18BFA91}"/>
              </a:ext>
            </a:extLst>
          </p:cNvPr>
          <p:cNvSpPr txBox="1">
            <a:spLocks/>
          </p:cNvSpPr>
          <p:nvPr/>
        </p:nvSpPr>
        <p:spPr>
          <a:xfrm>
            <a:off x="201119" y="268561"/>
            <a:ext cx="4202812" cy="86319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latin typeface="Arial Black" panose="020B0604020202020204" pitchFamily="34" charset="0"/>
                <a:cs typeface="Arial Black" panose="020B0604020202020204" pitchFamily="34" charset="0"/>
              </a:rPr>
              <a:t>NAESB Planned Effort on an Ammonia Addendum to H2 Base Contract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6A9A2F5-A971-5E42-A151-058BBAA1251A}"/>
              </a:ext>
            </a:extLst>
          </p:cNvPr>
          <p:cNvSpPr txBox="1">
            <a:spLocks/>
          </p:cNvSpPr>
          <p:nvPr/>
        </p:nvSpPr>
        <p:spPr>
          <a:xfrm>
            <a:off x="307781" y="1188527"/>
            <a:ext cx="4242499" cy="6486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752EEB-CAC8-3BAC-DB78-75A159364471}"/>
              </a:ext>
            </a:extLst>
          </p:cNvPr>
          <p:cNvGrpSpPr/>
          <p:nvPr/>
        </p:nvGrpSpPr>
        <p:grpSpPr>
          <a:xfrm>
            <a:off x="5222667" y="711357"/>
            <a:ext cx="6222331" cy="951474"/>
            <a:chOff x="9735" y="42038"/>
            <a:chExt cx="6125264" cy="162813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A6654B8F-C70E-D91D-9CDD-750D8CFC6529}"/>
                </a:ext>
              </a:extLst>
            </p:cNvPr>
            <p:cNvSpPr/>
            <p:nvPr/>
          </p:nvSpPr>
          <p:spPr>
            <a:xfrm>
              <a:off x="9735" y="42038"/>
              <a:ext cx="6125264" cy="1628132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Diagonal Corners Rounded 4">
              <a:extLst>
                <a:ext uri="{FF2B5EF4-FFF2-40B4-BE49-F238E27FC236}">
                  <a16:creationId xmlns:a16="http://schemas.microsoft.com/office/drawing/2014/main" id="{D2200AEB-D852-102B-758E-9F676863B855}"/>
                </a:ext>
              </a:extLst>
            </p:cNvPr>
            <p:cNvSpPr txBox="1"/>
            <p:nvPr/>
          </p:nvSpPr>
          <p:spPr>
            <a:xfrm>
              <a:off x="89213" y="121517"/>
              <a:ext cx="5966305" cy="1469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&amp; Development Information</a:t>
              </a:r>
            </a:p>
          </p:txBody>
        </p:sp>
      </p:grpSp>
      <p:sp>
        <p:nvSpPr>
          <p:cNvPr id="18" name="Round Diagonal Corner Rectangle 4">
            <a:extLst>
              <a:ext uri="{FF2B5EF4-FFF2-40B4-BE49-F238E27FC236}">
                <a16:creationId xmlns:a16="http://schemas.microsoft.com/office/drawing/2014/main" id="{E6E85A69-C6B8-BC22-CCBF-5689418087E0}"/>
              </a:ext>
            </a:extLst>
          </p:cNvPr>
          <p:cNvSpPr/>
          <p:nvPr/>
        </p:nvSpPr>
        <p:spPr>
          <a:xfrm>
            <a:off x="5199507" y="1738459"/>
            <a:ext cx="6222330" cy="4580610"/>
          </a:xfrm>
          <a:prstGeom prst="round2DiagRect">
            <a:avLst/>
          </a:prstGeom>
          <a:solidFill>
            <a:srgbClr val="009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07FFBD-5D4A-65C2-F76E-AC360C8985FF}"/>
              </a:ext>
            </a:extLst>
          </p:cNvPr>
          <p:cNvSpPr txBox="1"/>
          <p:nvPr/>
        </p:nvSpPr>
        <p:spPr>
          <a:xfrm>
            <a:off x="5289605" y="1880359"/>
            <a:ext cx="6088449" cy="4665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On December 16, 2025  the Clean Hydrogen Buyers Alliance (CH2BA) filed a request for NAESB to develop an Ammonia Addendum to the Base Contract for Purchase and Sale of Hydrogen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The request was designated as R26001 and assigned to the WGQ Contracts Subcommittee for </a:t>
            </a:r>
            <a:r>
              <a: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the standard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development.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Meeting with CH2BA and the Ammonia Energy Association are being conducted in March 2026 to develop a strawman for NAESB’s development effort.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NAESB plans for the initial kick-off meeting to be held March 31, 2026.</a:t>
            </a:r>
          </a:p>
          <a:p>
            <a:pPr marL="342900" indent="-342900" defTabSz="410722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Current plans development meeting to be held on a 2-3 week cycle with an anticipated recommendation to WGQ Executive Committee in June 2026.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42900" indent="-342900" algn="ctr" defTabSz="410722" hangingPunct="0">
              <a:buAutoNum type="arabicPeriod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FB43E5D-D476-0266-245C-A38CE84D81AB}"/>
              </a:ext>
            </a:extLst>
          </p:cNvPr>
          <p:cNvSpPr txBox="1">
            <a:spLocks/>
          </p:cNvSpPr>
          <p:nvPr/>
        </p:nvSpPr>
        <p:spPr>
          <a:xfrm>
            <a:off x="227040" y="1199396"/>
            <a:ext cx="4271911" cy="476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9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DA420-DCE2-CCF7-727F-ECA245908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7" y="1882803"/>
            <a:ext cx="3495917" cy="4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57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ping in a building in blue tone color">
            <a:extLst>
              <a:ext uri="{FF2B5EF4-FFF2-40B4-BE49-F238E27FC236}">
                <a16:creationId xmlns:a16="http://schemas.microsoft.com/office/drawing/2014/main" id="{E58E526B-19A8-4449-B6EC-18AE90CE8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4A4328-BB17-A343-A36B-31FC9A885F52}"/>
              </a:ext>
            </a:extLst>
          </p:cNvPr>
          <p:cNvSpPr/>
          <p:nvPr/>
        </p:nvSpPr>
        <p:spPr>
          <a:xfrm>
            <a:off x="-16167" y="-1"/>
            <a:ext cx="12208167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9CF94-B8F9-7540-BE82-A82729669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87" y="3042868"/>
            <a:ext cx="3236677" cy="700722"/>
          </a:xfrm>
        </p:spPr>
        <p:txBody>
          <a:bodyPr anchor="ctr"/>
          <a:lstStyle/>
          <a:p>
            <a:r>
              <a:rPr lang="en-US" sz="2500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C72DF-6FC7-054B-9B1F-65A21098D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6697" y="2049072"/>
            <a:ext cx="4599418" cy="26883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Website:  </a:t>
            </a:r>
            <a:r>
              <a:rPr lang="en-US" sz="1800" dirty="0" err="1">
                <a:solidFill>
                  <a:schemeClr val="bg1"/>
                </a:solidFill>
              </a:rPr>
              <a:t>www.naesb.org</a:t>
            </a:r>
            <a:endParaRPr lang="en-US" sz="1800" dirty="0">
              <a:solidFill>
                <a:schemeClr val="bg1"/>
              </a:solidFill>
            </a:endParaRP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– 713-356-0060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– 713-356-0067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–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naesb@naesb.org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 on the organization, please contact NAESB Staff at </a:t>
            </a:r>
            <a:b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713-356-0060 or naesb@naesb.org.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DA9F98-F295-A144-B594-87CB480C8BE1}"/>
              </a:ext>
            </a:extLst>
          </p:cNvPr>
          <p:cNvCxnSpPr>
            <a:cxnSpLocks/>
          </p:cNvCxnSpPr>
          <p:nvPr/>
        </p:nvCxnSpPr>
        <p:spPr>
          <a:xfrm flipV="1">
            <a:off x="5148057" y="2163198"/>
            <a:ext cx="0" cy="24600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9D89D4D-7FAD-1A4A-B217-7BA19ABAA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80" y="5320145"/>
            <a:ext cx="930507" cy="10201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A361CF-2E3E-D24A-9582-497502D04222}"/>
              </a:ext>
            </a:extLst>
          </p:cNvPr>
          <p:cNvSpPr txBox="1"/>
          <p:nvPr/>
        </p:nvSpPr>
        <p:spPr>
          <a:xfrm>
            <a:off x="1600922" y="5813576"/>
            <a:ext cx="240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ENERGY STANDARDS BOARD</a:t>
            </a:r>
          </a:p>
        </p:txBody>
      </p:sp>
    </p:spTree>
    <p:extLst>
      <p:ext uri="{BB962C8B-B14F-4D97-AF65-F5344CB8AC3E}">
        <p14:creationId xmlns:p14="http://schemas.microsoft.com/office/powerpoint/2010/main" val="26531755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_x0020_Area xmlns="e83ae7b9-c218-42d9-84b0-70fe6fe956f3"/>
    <Domain xmlns="e83ae7b9-c218-42d9-84b0-70fe6fe956f3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855213D508745A22C2EC9A90F4E17" ma:contentTypeVersion="17" ma:contentTypeDescription="Create a new document." ma:contentTypeScope="" ma:versionID="9d4143904a4b6f4d9b9c9173f59a51a0">
  <xsd:schema xmlns:xsd="http://www.w3.org/2001/XMLSchema" xmlns:xs="http://www.w3.org/2001/XMLSchema" xmlns:p="http://schemas.microsoft.com/office/2006/metadata/properties" xmlns:ns2="e83ae7b9-c218-42d9-84b0-70fe6fe956f3" xmlns:ns3="1984eeaa-7c42-44bb-9e83-5c85a1c10ed4" targetNamespace="http://schemas.microsoft.com/office/2006/metadata/properties" ma:root="true" ma:fieldsID="e655c92cc5821a8a334529a2e7558970" ns2:_="" ns3:_="">
    <xsd:import namespace="e83ae7b9-c218-42d9-84b0-70fe6fe956f3"/>
    <xsd:import namespace="1984eeaa-7c42-44bb-9e83-5c85a1c10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Service_x0020_Area" minOccurs="0"/>
                <xsd:element ref="ns2:Domai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ae7b9-c218-42d9-84b0-70fe6fe95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ervice_x0020_Area" ma:index="20" nillable="true" ma:displayName="Service Area" ma:internalName="Service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hange"/>
                    <xsd:enumeration value="Risk and Compliance"/>
                    <xsd:enumeration value="Data Solutions"/>
                    <xsd:enumeration value="Digital"/>
                    <xsd:enumeration value="Technology Delivery"/>
                    <xsd:enumeration value="Cyber / Business Continuity"/>
                  </xsd:restriction>
                </xsd:simpleType>
              </xsd:element>
            </xsd:sequence>
          </xsd:extension>
        </xsd:complexContent>
      </xsd:complexType>
    </xsd:element>
    <xsd:element name="Domain" ma:index="21" nillable="true" ma:displayName="Domain" ma:internalName="Domai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anking and Payments"/>
                    <xsd:enumeration value="Capital Markets"/>
                    <xsd:enumeration value="Insurance"/>
                    <xsd:enumeration value="Wealth and Asset Mgmt"/>
                    <xsd:enumeration value="Utilities and Retail"/>
                    <xsd:enumeration value="Wholesale"/>
                    <xsd:enumeration value="Oil and Gas"/>
                    <xsd:enumeration value="TRM"/>
                    <xsd:enumeration value="Transportation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4eeaa-7c42-44bb-9e83-5c85a1c10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C582B-784B-4AE4-B0F3-F2387317540C}">
  <ds:schemaRefs>
    <ds:schemaRef ds:uri="http://schemas.microsoft.com/office/2006/metadata/properties"/>
    <ds:schemaRef ds:uri="http://schemas.microsoft.com/office/infopath/2007/PartnerControls"/>
    <ds:schemaRef ds:uri="e83ae7b9-c218-42d9-84b0-70fe6fe956f3"/>
  </ds:schemaRefs>
</ds:datastoreItem>
</file>

<file path=customXml/itemProps2.xml><?xml version="1.0" encoding="utf-8"?>
<ds:datastoreItem xmlns:ds="http://schemas.openxmlformats.org/officeDocument/2006/customXml" ds:itemID="{A7445C14-E312-42FA-8D0D-E131F7226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ae7b9-c218-42d9-84b0-70fe6fe956f3"/>
    <ds:schemaRef ds:uri="1984eeaa-7c42-44bb-9e83-5c85a1c10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B060C0-06CE-4397-8393-17EA131470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537</Words>
  <Application>Microsoft Office PowerPoint</Application>
  <PresentationFormat>Widescreen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Zwick, Katie</dc:creator>
  <cp:lastModifiedBy>Keith Sappenfield</cp:lastModifiedBy>
  <cp:revision>42</cp:revision>
  <dcterms:created xsi:type="dcterms:W3CDTF">2021-04-29T13:19:03Z</dcterms:created>
  <dcterms:modified xsi:type="dcterms:W3CDTF">2026-03-09T17:16:01Z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0x0101003B8855213D508745A22C2EC9A90F4E17</vt:lpwstr>
  </property>
</Properties>
</file>