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644" r:id="rId8"/>
    <p:sldMasterId id="2147484655" r:id="rId9"/>
  </p:sldMasterIdLst>
  <p:notesMasterIdLst>
    <p:notesMasterId r:id="rId14"/>
  </p:notesMasterIdLst>
  <p:handoutMasterIdLst>
    <p:handoutMasterId r:id="rId15"/>
  </p:handoutMasterIdLst>
  <p:sldIdLst>
    <p:sldId id="435" r:id="rId10"/>
    <p:sldId id="515" r:id="rId11"/>
    <p:sldId id="516" r:id="rId12"/>
    <p:sldId id="517"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DE5"/>
    <a:srgbClr val="B8CBD6"/>
    <a:srgbClr val="4F758B"/>
    <a:srgbClr val="8ADAD0"/>
    <a:srgbClr val="D7E4BD"/>
    <a:srgbClr val="FFA30A"/>
    <a:srgbClr val="00CC99"/>
    <a:srgbClr val="F6F9FC"/>
    <a:srgbClr val="686868"/>
    <a:srgbClr val="9638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90" autoAdjust="0"/>
    <p:restoredTop sz="93910" autoAdjust="0"/>
  </p:normalViewPr>
  <p:slideViewPr>
    <p:cSldViewPr>
      <p:cViewPr varScale="1">
        <p:scale>
          <a:sx n="95" d="100"/>
          <a:sy n="95" d="100"/>
        </p:scale>
        <p:origin x="1320" y="72"/>
      </p:cViewPr>
      <p:guideLst>
        <p:guide orient="horz" pos="2160"/>
        <p:guide pos="2880"/>
      </p:guideLst>
    </p:cSldViewPr>
  </p:slideViewPr>
  <p:outlineViewPr>
    <p:cViewPr>
      <p:scale>
        <a:sx n="33" d="100"/>
        <a:sy n="33" d="100"/>
      </p:scale>
      <p:origin x="0" y="-121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0" d="100"/>
          <a:sy n="90" d="100"/>
        </p:scale>
        <p:origin x="349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4.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slide" Target="slides/slide3.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Master" Target="slideMasters/slideMaster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3164" tIns="46582" rIns="93164" bIns="46582" rtlCol="0"/>
          <a:lstStyle>
            <a:lvl1pPr algn="l" eaLnBrk="1" hangingPunct="1">
              <a:defRPr sz="1200">
                <a:latin typeface="Arial" charset="0"/>
              </a:defRPr>
            </a:lvl1pPr>
          </a:lstStyle>
          <a:p>
            <a:pPr>
              <a:defRPr/>
            </a:pPr>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3164" tIns="46582" rIns="93164" bIns="46582" rtlCol="0"/>
          <a:lstStyle>
            <a:lvl1pPr algn="r" eaLnBrk="1" hangingPunct="1">
              <a:defRPr sz="1200">
                <a:latin typeface="Arial" charset="0"/>
              </a:defRPr>
            </a:lvl1pPr>
          </a:lstStyle>
          <a:p>
            <a:pPr>
              <a:defRPr/>
            </a:pPr>
            <a:fld id="{50DB6BB2-093B-41D3-80AB-C56384B590B4}" type="datetimeFigureOut">
              <a:rPr lang="en-US"/>
              <a:pPr>
                <a:defRPr/>
              </a:pPr>
              <a:t>5/16/2025</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3164" tIns="46582" rIns="93164" bIns="46582" rtlCol="0" anchor="b"/>
          <a:lstStyle>
            <a:lvl1pPr algn="l" eaLnBrk="1" hangingPunct="1">
              <a:defRPr sz="12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wrap="square" lIns="93164" tIns="46582" rIns="93164" bIns="46582" numCol="1" anchor="b" anchorCtr="0" compatLnSpc="1">
            <a:prstTxWarp prst="textNoShape">
              <a:avLst/>
            </a:prstTxWarp>
          </a:bodyPr>
          <a:lstStyle>
            <a:lvl1pPr algn="r" eaLnBrk="1" hangingPunct="1">
              <a:defRPr sz="1200"/>
            </a:lvl1pPr>
          </a:lstStyle>
          <a:p>
            <a:fld id="{631CFDFF-4183-4ACD-A50D-82202B02C120}" type="slidenum">
              <a:rPr lang="en-US" altLang="en-US"/>
              <a:pPr/>
              <a:t>‹#›</a:t>
            </a:fld>
            <a:endParaRPr lang="en-US" altLang="en-US" dirty="0"/>
          </a:p>
        </p:txBody>
      </p:sp>
    </p:spTree>
    <p:extLst>
      <p:ext uri="{BB962C8B-B14F-4D97-AF65-F5344CB8AC3E}">
        <p14:creationId xmlns:p14="http://schemas.microsoft.com/office/powerpoint/2010/main" val="889222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7" tIns="45713" rIns="91427" bIns="45713" rtlCol="0"/>
          <a:lstStyle>
            <a:lvl1pPr algn="l" eaLnBrk="1" hangingPunct="1">
              <a:defRPr sz="1200">
                <a:latin typeface="Arial" charset="0"/>
              </a:defRPr>
            </a:lvl1pPr>
          </a:lstStyle>
          <a:p>
            <a:pPr>
              <a:defRPr/>
            </a:pPr>
            <a:endParaRPr lang="en-US" dirty="0"/>
          </a:p>
        </p:txBody>
      </p:sp>
      <p:sp>
        <p:nvSpPr>
          <p:cNvPr id="3" name="Date Placeholder 2"/>
          <p:cNvSpPr>
            <a:spLocks noGrp="1"/>
          </p:cNvSpPr>
          <p:nvPr>
            <p:ph type="dt" idx="1"/>
          </p:nvPr>
        </p:nvSpPr>
        <p:spPr>
          <a:xfrm>
            <a:off x="3970339" y="0"/>
            <a:ext cx="3038475" cy="465138"/>
          </a:xfrm>
          <a:prstGeom prst="rect">
            <a:avLst/>
          </a:prstGeom>
        </p:spPr>
        <p:txBody>
          <a:bodyPr vert="horz" lIns="91427" tIns="45713" rIns="91427" bIns="45713" rtlCol="0"/>
          <a:lstStyle>
            <a:lvl1pPr algn="r" eaLnBrk="1" hangingPunct="1">
              <a:defRPr sz="1200">
                <a:latin typeface="Arial" charset="0"/>
              </a:defRPr>
            </a:lvl1pPr>
          </a:lstStyle>
          <a:p>
            <a:pPr>
              <a:defRPr/>
            </a:pPr>
            <a:fld id="{449105C9-BB34-48FE-BAF9-3AE514611FC0}" type="datetimeFigureOut">
              <a:rPr lang="en-US"/>
              <a:pPr>
                <a:defRPr/>
              </a:pPr>
              <a:t>5/16/2025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7" tIns="45713" rIns="91427" bIns="45713" rtlCol="0" anchor="ctr"/>
          <a:lstStyle/>
          <a:p>
            <a:pPr lvl="0"/>
            <a:endParaRPr lang="en-US" noProof="0" dirty="0" smtClean="0"/>
          </a:p>
        </p:txBody>
      </p:sp>
      <p:sp>
        <p:nvSpPr>
          <p:cNvPr id="5" name="Notes Placeholder 4"/>
          <p:cNvSpPr>
            <a:spLocks noGrp="1"/>
          </p:cNvSpPr>
          <p:nvPr>
            <p:ph type="body" sz="quarter" idx="3"/>
          </p:nvPr>
        </p:nvSpPr>
        <p:spPr>
          <a:xfrm>
            <a:off x="701676" y="4416427"/>
            <a:ext cx="5607050" cy="4183063"/>
          </a:xfrm>
          <a:prstGeom prst="rect">
            <a:avLst/>
          </a:prstGeom>
        </p:spPr>
        <p:txBody>
          <a:bodyPr vert="horz" lIns="91427" tIns="45713" rIns="91427" bIns="4571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27" tIns="45713" rIns="91427" bIns="45713" rtlCol="0" anchor="b"/>
          <a:lstStyle>
            <a:lvl1pPr algn="l" eaLnBrk="1" hangingPunct="1">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wrap="square" lIns="91427" tIns="45713" rIns="91427" bIns="45713" numCol="1" anchor="b" anchorCtr="0" compatLnSpc="1">
            <a:prstTxWarp prst="textNoShape">
              <a:avLst/>
            </a:prstTxWarp>
          </a:bodyPr>
          <a:lstStyle>
            <a:lvl1pPr algn="r" eaLnBrk="1" hangingPunct="1">
              <a:defRPr sz="1200"/>
            </a:lvl1pPr>
          </a:lstStyle>
          <a:p>
            <a:fld id="{DBBA16C7-CDC5-4224-A290-4C3986DA1597}" type="slidenum">
              <a:rPr lang="en-US" altLang="en-US"/>
              <a:pPr/>
              <a:t>‹#›</a:t>
            </a:fld>
            <a:endParaRPr lang="en-US" altLang="en-US" dirty="0"/>
          </a:p>
        </p:txBody>
      </p:sp>
    </p:spTree>
    <p:extLst>
      <p:ext uri="{BB962C8B-B14F-4D97-AF65-F5344CB8AC3E}">
        <p14:creationId xmlns:p14="http://schemas.microsoft.com/office/powerpoint/2010/main" val="2378588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A16C7-CDC5-4224-A290-4C3986DA1597}" type="slidenum">
              <a:rPr lang="en-US" altLang="en-US" smtClean="0"/>
              <a:pPr/>
              <a:t>1</a:t>
            </a:fld>
            <a:endParaRPr lang="en-US" altLang="en-US" dirty="0"/>
          </a:p>
        </p:txBody>
      </p:sp>
    </p:spTree>
    <p:extLst>
      <p:ext uri="{BB962C8B-B14F-4D97-AF65-F5344CB8AC3E}">
        <p14:creationId xmlns:p14="http://schemas.microsoft.com/office/powerpoint/2010/main" val="62271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993775"/>
          </a:xfrm>
          <a:prstGeom prst="rect">
            <a:avLst/>
          </a:prstGeom>
        </p:spPr>
        <p:txBody>
          <a:bodyPr/>
          <a:lstStyle>
            <a:lvl1pPr algn="l">
              <a:defRPr sz="3200" baseline="0">
                <a:solidFill>
                  <a:srgbClr val="4F758B"/>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352800"/>
            <a:ext cx="7772400" cy="2209800"/>
          </a:xfrm>
          <a:prstGeom prst="rect">
            <a:avLst/>
          </a:prstGeom>
        </p:spPr>
        <p:txBody>
          <a:bodyPr/>
          <a:lstStyle>
            <a:lvl1pPr marL="0" indent="0" algn="l">
              <a:buNone/>
              <a:defRPr sz="20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925312"/>
            <a:ext cx="9144000" cy="935736"/>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1958" y="903985"/>
            <a:ext cx="4719683" cy="591234"/>
          </a:xfrm>
          <a:prstGeom prst="rect">
            <a:avLst/>
          </a:prstGeom>
        </p:spPr>
      </p:pic>
    </p:spTree>
    <p:extLst>
      <p:ext uri="{BB962C8B-B14F-4D97-AF65-F5344CB8AC3E}">
        <p14:creationId xmlns:p14="http://schemas.microsoft.com/office/powerpoint/2010/main" val="4965254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lstStyle>
            <a:lvl1pPr algn="l">
              <a:defRPr sz="2600">
                <a:solidFill>
                  <a:srgbClr val="4F758B"/>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343400"/>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r>
              <a:rPr lang="en-US" altLang="en-US" dirty="0"/>
              <a:t>Page </a:t>
            </a:r>
            <a:fld id="{E188C49E-526C-4CA2-87C2-E99663D5313E}" type="slidenum">
              <a:rPr lang="en-US" altLang="en-US"/>
              <a:pPr/>
              <a:t>‹#›</a:t>
            </a:fld>
            <a:endParaRPr lang="en-US" altLang="en-US" dirty="0"/>
          </a:p>
        </p:txBody>
      </p:sp>
    </p:spTree>
    <p:extLst>
      <p:ext uri="{BB962C8B-B14F-4D97-AF65-F5344CB8AC3E}">
        <p14:creationId xmlns:p14="http://schemas.microsoft.com/office/powerpoint/2010/main" val="109838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098413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242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3677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lstStyle>
            <a:lvl1pPr algn="l">
              <a:defRPr sz="3600">
                <a:solidFill>
                  <a:srgbClr val="4F758B"/>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131548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59244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4F758B"/>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36536778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377391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6984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lide Number Placeholder 3"/>
          <p:cNvSpPr>
            <a:spLocks noGrp="1"/>
          </p:cNvSpPr>
          <p:nvPr>
            <p:ph type="sldNum" sz="quarter" idx="10"/>
          </p:nvPr>
        </p:nvSpPr>
        <p:spPr/>
        <p:txBody>
          <a:bodyPr/>
          <a:lstStyle/>
          <a:p>
            <a:r>
              <a:rPr lang="en-US" altLang="en-US" dirty="0" smtClean="0"/>
              <a:t>Page </a:t>
            </a:r>
            <a:fld id="{08221C61-D8E7-408F-9FD3-E2914F976291}" type="slidenum">
              <a:rPr lang="en-US" altLang="en-US" smtClean="0"/>
              <a:pPr/>
              <a:t>‹#›</a:t>
            </a:fld>
            <a:endParaRPr lang="en-US" altLang="en-US" dirty="0"/>
          </a:p>
        </p:txBody>
      </p:sp>
      <p:sp>
        <p:nvSpPr>
          <p:cNvPr id="5" name="Title 4"/>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096508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lstStyle>
            <a:lvl1pPr algn="l">
              <a:defRPr sz="3600">
                <a:solidFill>
                  <a:srgbClr val="4F758B"/>
                </a:solidFill>
              </a:defRPr>
            </a:lvl1pPr>
          </a:lstStyle>
          <a:p>
            <a:r>
              <a:rPr lang="en-US" smtClean="0"/>
              <a:t>Click to edit Master title style</a:t>
            </a:r>
            <a:endParaRPr lang="en-U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4F758B"/>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lide Number Placeholder 3"/>
          <p:cNvSpPr>
            <a:spLocks noGrp="1"/>
          </p:cNvSpPr>
          <p:nvPr>
            <p:ph type="sldNum" sz="quarter" idx="10"/>
          </p:nvPr>
        </p:nvSpPr>
        <p:spPr/>
        <p:txBody>
          <a:bodyPr/>
          <a:lstStyle/>
          <a:p>
            <a:r>
              <a:rPr lang="en-US" altLang="en-US" dirty="0" smtClean="0"/>
              <a:t>Page </a:t>
            </a:r>
            <a:fld id="{08221C61-D8E7-408F-9FD3-E2914F976291}" type="slidenum">
              <a:rPr lang="en-US" altLang="en-US" smtClean="0"/>
              <a:pPr/>
              <a:t>‹#›</a:t>
            </a:fld>
            <a:endParaRPr lang="en-US" altLang="en-US" dirty="0"/>
          </a:p>
        </p:txBody>
      </p:sp>
      <p:sp>
        <p:nvSpPr>
          <p:cNvPr id="5" name="Title 4"/>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93361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1.jpe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0"/>
            <a:ext cx="9144000" cy="368808"/>
          </a:xfrm>
          <a:prstGeom prst="rect">
            <a:avLst/>
          </a:prstGeom>
        </p:spPr>
      </p:pic>
      <p:sp>
        <p:nvSpPr>
          <p:cNvPr id="9" name="Slide Number Placeholder 5"/>
          <p:cNvSpPr>
            <a:spLocks noGrp="1"/>
          </p:cNvSpPr>
          <p:nvPr>
            <p:ph type="sldNum" sz="quarter" idx="4"/>
          </p:nvPr>
        </p:nvSpPr>
        <p:spPr>
          <a:xfrm>
            <a:off x="6553200" y="6120928"/>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686868"/>
                </a:solidFill>
              </a:defRPr>
            </a:lvl1pPr>
          </a:lstStyle>
          <a:p>
            <a:r>
              <a:rPr lang="en-US" altLang="en-US" dirty="0"/>
              <a:t>Page </a:t>
            </a:r>
            <a:fld id="{08221C61-D8E7-408F-9FD3-E2914F976291}" type="slidenum">
              <a:rPr lang="en-US" altLang="en-US"/>
              <a:pPr/>
              <a:t>‹#›</a:t>
            </a:fld>
            <a:endParaRPr lang="en-US" altLang="en-US" dirty="0"/>
          </a:p>
        </p:txBody>
      </p:sp>
      <p:sp>
        <p:nvSpPr>
          <p:cNvPr id="7" name="TextBox 1"/>
          <p:cNvSpPr txBox="1">
            <a:spLocks noChangeArrowheads="1"/>
          </p:cNvSpPr>
          <p:nvPr userDrawn="1"/>
        </p:nvSpPr>
        <p:spPr bwMode="auto">
          <a:xfrm>
            <a:off x="2971800" y="6260068"/>
            <a:ext cx="3352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900" kern="1200" dirty="0" smtClean="0">
                <a:solidFill>
                  <a:schemeClr val="tx1">
                    <a:lumMod val="65000"/>
                    <a:lumOff val="35000"/>
                  </a:schemeClr>
                </a:solidFill>
                <a:effectLst/>
                <a:latin typeface="Arial" panose="020B0604020202020204" pitchFamily="34" charset="0"/>
                <a:ea typeface="+mn-ea"/>
                <a:cs typeface="+mn-cs"/>
              </a:rPr>
              <a:t>RESTRICTED FOR USE BY </a:t>
            </a:r>
          </a:p>
          <a:p>
            <a:pPr algn="ctr"/>
            <a:r>
              <a:rPr lang="en-US" sz="900" kern="1200" dirty="0" smtClean="0">
                <a:solidFill>
                  <a:schemeClr val="tx1">
                    <a:lumMod val="65000"/>
                    <a:lumOff val="35000"/>
                  </a:schemeClr>
                </a:solidFill>
                <a:effectLst/>
                <a:latin typeface="Arial" panose="020B0604020202020204" pitchFamily="34" charset="0"/>
                <a:ea typeface="+mn-ea"/>
                <a:cs typeface="+mn-cs"/>
              </a:rPr>
              <a:t>OPERATIONALLY AFFECTED</a:t>
            </a:r>
            <a:r>
              <a:rPr lang="en-US" sz="900" kern="1200" baseline="0" dirty="0" smtClean="0">
                <a:solidFill>
                  <a:schemeClr val="tx1">
                    <a:lumMod val="65000"/>
                    <a:lumOff val="35000"/>
                  </a:schemeClr>
                </a:solidFill>
                <a:effectLst/>
                <a:latin typeface="Arial" panose="020B0604020202020204" pitchFamily="34" charset="0"/>
                <a:ea typeface="+mn-ea"/>
                <a:cs typeface="+mn-cs"/>
              </a:rPr>
              <a:t> PARTIES</a:t>
            </a:r>
            <a:endParaRPr lang="en-US" sz="900" kern="1200" dirty="0">
              <a:solidFill>
                <a:schemeClr val="tx1">
                  <a:lumMod val="65000"/>
                  <a:lumOff val="35000"/>
                </a:schemeClr>
              </a:solidFill>
              <a:effectLst/>
              <a:latin typeface="Arial" panose="020B0604020202020204" pitchFamily="34" charset="0"/>
              <a:ea typeface="+mn-ea"/>
              <a:cs typeface="+mn-cs"/>
            </a:endParaRPr>
          </a:p>
        </p:txBody>
      </p:sp>
      <p:pic>
        <p:nvPicPr>
          <p:cNvPr id="6" name="Picture 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23103" y="6336929"/>
            <a:ext cx="2220097" cy="278111"/>
          </a:xfrm>
          <a:prstGeom prst="rect">
            <a:avLst/>
          </a:prstGeom>
        </p:spPr>
      </p:pic>
    </p:spTree>
    <p:extLst>
      <p:ext uri="{BB962C8B-B14F-4D97-AF65-F5344CB8AC3E}">
        <p14:creationId xmlns:p14="http://schemas.microsoft.com/office/powerpoint/2010/main" val="1553919620"/>
      </p:ext>
    </p:extLst>
  </p:cSld>
  <p:clrMap bg1="lt1" tx1="dk1" bg2="lt2" tx2="dk2" accent1="accent1" accent2="accent2" accent3="accent3" accent4="accent4" accent5="accent5" accent6="accent6" hlink="hlink" folHlink="folHlink"/>
  <p:sldLayoutIdLst>
    <p:sldLayoutId id="2147484647" r:id="rId1"/>
    <p:sldLayoutId id="2147484648" r:id="rId2"/>
    <p:sldLayoutId id="2147484649" r:id="rId3"/>
    <p:sldLayoutId id="2147484650" r:id="rId4"/>
    <p:sldLayoutId id="2147484651" r:id="rId5"/>
    <p:sldLayoutId id="2147484652" r:id="rId6"/>
    <p:sldLayoutId id="2147484653" r:id="rId7"/>
    <p:sldLayoutId id="2147484654" r:id="rId8"/>
    <p:sldLayoutId id="2147484636"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368808"/>
          </a:xfrm>
          <a:prstGeom prst="rect">
            <a:avLst/>
          </a:prstGeom>
        </p:spPr>
      </p:pic>
      <p:sp>
        <p:nvSpPr>
          <p:cNvPr id="9" name="Slide Number Placeholder 5"/>
          <p:cNvSpPr>
            <a:spLocks noGrp="1"/>
          </p:cNvSpPr>
          <p:nvPr>
            <p:ph type="sldNum" sz="quarter" idx="4"/>
          </p:nvPr>
        </p:nvSpPr>
        <p:spPr>
          <a:xfrm>
            <a:off x="6553200" y="6120928"/>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686868"/>
                </a:solidFill>
              </a:defRPr>
            </a:lvl1pPr>
          </a:lstStyle>
          <a:p>
            <a:r>
              <a:rPr lang="en-US" altLang="en-US" dirty="0"/>
              <a:t>Page </a:t>
            </a:r>
            <a:fld id="{08221C61-D8E7-408F-9FD3-E2914F976291}" type="slidenum">
              <a:rPr lang="en-US" altLang="en-US"/>
              <a:pPr/>
              <a:t>‹#›</a:t>
            </a:fld>
            <a:endParaRPr lang="en-US" altLang="en-US" dirty="0"/>
          </a:p>
        </p:txBody>
      </p:sp>
      <p:sp>
        <p:nvSpPr>
          <p:cNvPr id="7" name="TextBox 1"/>
          <p:cNvSpPr txBox="1">
            <a:spLocks noChangeArrowheads="1"/>
          </p:cNvSpPr>
          <p:nvPr userDrawn="1"/>
        </p:nvSpPr>
        <p:spPr bwMode="auto">
          <a:xfrm>
            <a:off x="2971800" y="6260068"/>
            <a:ext cx="33528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900" kern="1200" dirty="0" smtClean="0">
                <a:solidFill>
                  <a:schemeClr val="tx1">
                    <a:lumMod val="65000"/>
                    <a:lumOff val="35000"/>
                  </a:schemeClr>
                </a:solidFill>
                <a:effectLst/>
                <a:latin typeface="Arial" panose="020B0604020202020204" pitchFamily="34" charset="0"/>
                <a:ea typeface="+mn-ea"/>
                <a:cs typeface="+mn-cs"/>
              </a:rPr>
              <a:t>ISO Public</a:t>
            </a:r>
            <a:endParaRPr lang="en-US" sz="900" kern="1200" dirty="0">
              <a:solidFill>
                <a:schemeClr val="tx1">
                  <a:lumMod val="65000"/>
                  <a:lumOff val="35000"/>
                </a:schemeClr>
              </a:solidFill>
              <a:effectLst/>
              <a:latin typeface="Arial" panose="020B0604020202020204" pitchFamily="34" charset="0"/>
              <a:ea typeface="+mn-ea"/>
              <a:cs typeface="+mn-cs"/>
            </a:endParaRPr>
          </a:p>
        </p:txBody>
      </p:sp>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23103" y="6336929"/>
            <a:ext cx="2220097" cy="278111"/>
          </a:xfrm>
          <a:prstGeom prst="rect">
            <a:avLst/>
          </a:prstGeom>
        </p:spPr>
      </p:pic>
    </p:spTree>
    <p:extLst>
      <p:ext uri="{BB962C8B-B14F-4D97-AF65-F5344CB8AC3E}">
        <p14:creationId xmlns:p14="http://schemas.microsoft.com/office/powerpoint/2010/main" val="4171328100"/>
      </p:ext>
    </p:extLst>
  </p:cSld>
  <p:clrMap bg1="lt1" tx1="dk1" bg2="lt2" tx2="dk2" accent1="accent1" accent2="accent2" accent3="accent3" accent4="accent4" accent5="accent5" accent6="accent6" hlink="hlink" folHlink="folHlink"/>
  <p:sldLayoutIdLst>
    <p:sldLayoutId id="2147484656" r:id="rId1"/>
    <p:sldLayoutId id="2147484657" r:id="rId2"/>
    <p:sldLayoutId id="2147484658" r:id="rId3"/>
    <p:sldLayoutId id="2147484659" r:id="rId4"/>
    <p:sldLayoutId id="2147484660" r:id="rId5"/>
    <p:sldLayoutId id="2147484661" r:id="rId6"/>
    <p:sldLayoutId id="2147484662" r:id="rId7"/>
    <p:sldLayoutId id="2147484663" r:id="rId8"/>
    <p:sldLayoutId id="2147484664" r:id="rId9"/>
    <p:sldLayoutId id="2147484665" r:id="rId10"/>
    <p:sldLayoutId id="2147484666"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993775"/>
          </a:xfrm>
        </p:spPr>
        <p:txBody>
          <a:bodyPr/>
          <a:lstStyle/>
          <a:p>
            <a:r>
              <a:rPr lang="en-US" dirty="0" smtClean="0"/>
              <a:t>WELR Timing and Process for New E-Tags</a:t>
            </a:r>
            <a:endParaRPr lang="en-US" dirty="0"/>
          </a:p>
        </p:txBody>
      </p:sp>
      <p:sp>
        <p:nvSpPr>
          <p:cNvPr id="4" name="Slide Number Placeholder 3"/>
          <p:cNvSpPr>
            <a:spLocks noGrp="1"/>
          </p:cNvSpPr>
          <p:nvPr>
            <p:ph type="sldNum" sz="quarter" idx="4294967295"/>
          </p:nvPr>
        </p:nvSpPr>
        <p:spPr>
          <a:xfrm>
            <a:off x="7010400" y="6121400"/>
            <a:ext cx="2133600" cy="365125"/>
          </a:xfrm>
        </p:spPr>
        <p:txBody>
          <a:bodyPr/>
          <a:lstStyle/>
          <a:p>
            <a:r>
              <a:rPr lang="en-US" altLang="en-US" dirty="0" smtClean="0"/>
              <a:t>Page </a:t>
            </a:r>
            <a:fld id="{E188C49E-526C-4CA2-87C2-E99663D5313E}" type="slidenum">
              <a:rPr lang="en-US" altLang="en-US" smtClean="0"/>
              <a:pPr/>
              <a:t>1</a:t>
            </a:fld>
            <a:endParaRPr lang="en-US" altLang="en-US" dirty="0"/>
          </a:p>
        </p:txBody>
      </p:sp>
    </p:spTree>
    <p:extLst>
      <p:ext uri="{BB962C8B-B14F-4D97-AF65-F5344CB8AC3E}">
        <p14:creationId xmlns:p14="http://schemas.microsoft.com/office/powerpoint/2010/main" val="1218026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WELR Effective Timings and New E-Tags</a:t>
            </a:r>
            <a:endParaRPr lang="en-US" dirty="0"/>
          </a:p>
        </p:txBody>
      </p:sp>
      <p:sp>
        <p:nvSpPr>
          <p:cNvPr id="3" name="Content Placeholder 2"/>
          <p:cNvSpPr>
            <a:spLocks noGrp="1"/>
          </p:cNvSpPr>
          <p:nvPr>
            <p:ph idx="1"/>
          </p:nvPr>
        </p:nvSpPr>
        <p:spPr>
          <a:xfrm>
            <a:off x="381000" y="1295400"/>
            <a:ext cx="8534400" cy="4876800"/>
          </a:xfrm>
        </p:spPr>
        <p:txBody>
          <a:bodyPr/>
          <a:lstStyle/>
          <a:p>
            <a:endParaRPr lang="en-US" dirty="0" smtClean="0"/>
          </a:p>
          <a:p>
            <a:r>
              <a:rPr lang="en-US" sz="2000" dirty="0" smtClean="0"/>
              <a:t>As drafted currently when RC issue WELR curtailments between 00 and 40 minutes in the current hour curtailments will trigger curtailments for the current hour and any issuance after 40 minutes will result in next hour curtailments.</a:t>
            </a:r>
          </a:p>
          <a:p>
            <a:endParaRPr lang="en-US" sz="2000" dirty="0"/>
          </a:p>
          <a:p>
            <a:endParaRPr lang="en-US" sz="2000" dirty="0"/>
          </a:p>
        </p:txBody>
      </p:sp>
      <p:sp>
        <p:nvSpPr>
          <p:cNvPr id="4" name="Slide Number Placeholder 3"/>
          <p:cNvSpPr>
            <a:spLocks noGrp="1"/>
          </p:cNvSpPr>
          <p:nvPr>
            <p:ph type="sldNum" sz="quarter" idx="10"/>
          </p:nvPr>
        </p:nvSpPr>
        <p:spPr/>
        <p:txBody>
          <a:bodyPr/>
          <a:lstStyle/>
          <a:p>
            <a:r>
              <a:rPr lang="en-US" altLang="en-US" dirty="0" smtClean="0"/>
              <a:t>Page </a:t>
            </a:r>
            <a:fld id="{E188C49E-526C-4CA2-87C2-E99663D5313E}" type="slidenum">
              <a:rPr lang="en-US" altLang="en-US" smtClean="0"/>
              <a:pPr/>
              <a:t>2</a:t>
            </a:fld>
            <a:endParaRPr lang="en-US" altLang="en-US" dirty="0"/>
          </a:p>
        </p:txBody>
      </p:sp>
      <p:pic>
        <p:nvPicPr>
          <p:cNvPr id="7" name="Picture 6"/>
          <p:cNvPicPr>
            <a:picLocks noChangeAspect="1"/>
          </p:cNvPicPr>
          <p:nvPr/>
        </p:nvPicPr>
        <p:blipFill>
          <a:blip r:embed="rId2"/>
          <a:stretch>
            <a:fillRect/>
          </a:stretch>
        </p:blipFill>
        <p:spPr>
          <a:xfrm>
            <a:off x="800100" y="3086375"/>
            <a:ext cx="7543800" cy="3048000"/>
          </a:xfrm>
          <a:prstGeom prst="rect">
            <a:avLst/>
          </a:prstGeom>
        </p:spPr>
      </p:pic>
    </p:spTree>
    <p:extLst>
      <p:ext uri="{BB962C8B-B14F-4D97-AF65-F5344CB8AC3E}">
        <p14:creationId xmlns:p14="http://schemas.microsoft.com/office/powerpoint/2010/main" val="321700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WELR Effective Timings and New E-Tags</a:t>
            </a:r>
          </a:p>
        </p:txBody>
      </p:sp>
      <p:sp>
        <p:nvSpPr>
          <p:cNvPr id="3" name="Content Placeholder 2"/>
          <p:cNvSpPr>
            <a:spLocks noGrp="1"/>
          </p:cNvSpPr>
          <p:nvPr>
            <p:ph idx="1"/>
          </p:nvPr>
        </p:nvSpPr>
        <p:spPr/>
        <p:txBody>
          <a:bodyPr/>
          <a:lstStyle/>
          <a:p>
            <a:r>
              <a:rPr lang="en-US" dirty="0" smtClean="0"/>
              <a:t>In western interconnections tags could be submitted until 20 minutes before the start of the transaction.</a:t>
            </a:r>
          </a:p>
          <a:p>
            <a:endParaRPr lang="en-US" dirty="0"/>
          </a:p>
          <a:p>
            <a:r>
              <a:rPr lang="en-US" dirty="0" smtClean="0"/>
              <a:t>Any new e-tags submitted during when WELR is active and their impacts are less than 5% threshold on the constraint that WELR is active the new e-tags will not be hold and they will flow.</a:t>
            </a:r>
          </a:p>
          <a:p>
            <a:endParaRPr lang="en-US" dirty="0"/>
          </a:p>
          <a:p>
            <a:r>
              <a:rPr lang="en-US" dirty="0" smtClean="0"/>
              <a:t>Any new e-tags submitted during when WELR is active and their impacts are grater than 5% threshold on the constraint the new e-tags will not be allowed to flow .</a:t>
            </a:r>
            <a:endParaRPr lang="en-US" dirty="0"/>
          </a:p>
        </p:txBody>
      </p:sp>
      <p:sp>
        <p:nvSpPr>
          <p:cNvPr id="4" name="Slide Number Placeholder 3"/>
          <p:cNvSpPr>
            <a:spLocks noGrp="1"/>
          </p:cNvSpPr>
          <p:nvPr>
            <p:ph type="sldNum" sz="quarter" idx="10"/>
          </p:nvPr>
        </p:nvSpPr>
        <p:spPr/>
        <p:txBody>
          <a:bodyPr/>
          <a:lstStyle/>
          <a:p>
            <a:r>
              <a:rPr lang="en-US" altLang="en-US" smtClean="0"/>
              <a:t>Page </a:t>
            </a:r>
            <a:fld id="{E188C49E-526C-4CA2-87C2-E99663D5313E}" type="slidenum">
              <a:rPr lang="en-US" altLang="en-US" smtClean="0"/>
              <a:pPr/>
              <a:t>3</a:t>
            </a:fld>
            <a:endParaRPr lang="en-US" altLang="en-US" dirty="0"/>
          </a:p>
        </p:txBody>
      </p:sp>
    </p:spTree>
    <p:extLst>
      <p:ext uri="{BB962C8B-B14F-4D97-AF65-F5344CB8AC3E}">
        <p14:creationId xmlns:p14="http://schemas.microsoft.com/office/powerpoint/2010/main" val="122417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WELR Effective Timings and New E-Tags</a:t>
            </a:r>
          </a:p>
        </p:txBody>
      </p:sp>
      <p:sp>
        <p:nvSpPr>
          <p:cNvPr id="3" name="Content Placeholder 2"/>
          <p:cNvSpPr>
            <a:spLocks noGrp="1"/>
          </p:cNvSpPr>
          <p:nvPr>
            <p:ph idx="1"/>
          </p:nvPr>
        </p:nvSpPr>
        <p:spPr/>
        <p:txBody>
          <a:bodyPr/>
          <a:lstStyle/>
          <a:p>
            <a:r>
              <a:rPr lang="en-US" dirty="0" smtClean="0"/>
              <a:t>What if WELR is only curtailing non firm tags and </a:t>
            </a:r>
            <a:r>
              <a:rPr lang="en-US" smtClean="0"/>
              <a:t>non firm GTL </a:t>
            </a:r>
            <a:r>
              <a:rPr lang="en-US" dirty="0" smtClean="0"/>
              <a:t>do we allow new firm tags to be flown or simplify the process and not allow them to flow?</a:t>
            </a:r>
            <a:endParaRPr lang="en-US" dirty="0"/>
          </a:p>
        </p:txBody>
      </p:sp>
      <p:sp>
        <p:nvSpPr>
          <p:cNvPr id="4" name="Slide Number Placeholder 3"/>
          <p:cNvSpPr>
            <a:spLocks noGrp="1"/>
          </p:cNvSpPr>
          <p:nvPr>
            <p:ph type="sldNum" sz="quarter" idx="10"/>
          </p:nvPr>
        </p:nvSpPr>
        <p:spPr/>
        <p:txBody>
          <a:bodyPr/>
          <a:lstStyle/>
          <a:p>
            <a:r>
              <a:rPr lang="en-US" altLang="en-US" smtClean="0"/>
              <a:t>Page </a:t>
            </a:r>
            <a:fld id="{E188C49E-526C-4CA2-87C2-E99663D5313E}" type="slidenum">
              <a:rPr lang="en-US" altLang="en-US" smtClean="0"/>
              <a:pPr/>
              <a:t>4</a:t>
            </a:fld>
            <a:endParaRPr lang="en-US" altLang="en-US" dirty="0"/>
          </a:p>
        </p:txBody>
      </p:sp>
    </p:spTree>
    <p:extLst>
      <p:ext uri="{BB962C8B-B14F-4D97-AF65-F5344CB8AC3E}">
        <p14:creationId xmlns:p14="http://schemas.microsoft.com/office/powerpoint/2010/main" val="1499499283"/>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1F497D"/>
      </a:dk2>
      <a:lt2>
        <a:srgbClr val="EEECE1"/>
      </a:lt2>
      <a:accent1>
        <a:srgbClr val="4F81BD"/>
      </a:accent1>
      <a:accent2>
        <a:srgbClr val="92D050"/>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SO PP Template-Standard.pptx" id="{A36EBBBF-AE27-441A-856D-BE418457ABB5}" vid="{4FFF80F4-008E-4E58-8325-627FAC53AEB1}"/>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1F497D"/>
      </a:dk2>
      <a:lt2>
        <a:srgbClr val="EEECE1"/>
      </a:lt2>
      <a:accent1>
        <a:srgbClr val="4F81BD"/>
      </a:accent1>
      <a:accent2>
        <a:srgbClr val="92D050"/>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SO PP Template-Standard.pptx" id="{A36EBBBF-AE27-441A-856D-BE418457ABB5}" vid="{4FFF80F4-008E-4E58-8325-627FAC53AEB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ItemUpdatedEventHandlerForConceptSearch</Name>
    <Synchronization>Asynchronous</Synchronization>
    <Type>10002</Type>
    <SequenceNumber>10001</SequenceNumber>
    <Url/>
    <Assembly>conceptSearching.Sharepoint.ContentTypes2010, Version=1.0.0.0, Culture=neutral, PublicKeyToken=858f8f13980e4745</Assembly>
    <Class>conceptSearching.Sharepoint.ContentTypes2010.CSHandleEvent</Class>
    <Data/>
    <Filter/>
  </Receiver>
  <Receiver>
    <Name>ItemUpdatingEventHandlerForConceptSearch</Name>
    <Synchronization>Synchronous</Synchronization>
    <Type>2</Type>
    <SequenceNumber>10001</SequenceNumber>
    <Url/>
    <Assembly>conceptSearching.Sharepoint.ContentTypes2010, Version=1.0.0.0, Culture=neutral, PublicKeyToken=858f8f13980e4745</Assembly>
    <Class>conceptSearching.Sharepoint.ContentTypes2010.CSHandleEvent</Class>
    <Data/>
    <Filter/>
  </Receiver>
  <Receiver>
    <Name>ItemCheckedInEventHandlerForConceptSearch</Name>
    <Synchronization>Asynchronous</Synchronization>
    <Type>10004</Type>
    <SequenceNumber>10002</SequenceNumber>
    <Url/>
    <Assembly>conceptSearching.Sharepoint.ContentTypes2010, Version=1.0.0.0, Culture=neutral, PublicKeyToken=858f8f13980e4745</Assembly>
    <Class>conceptSearching.Sharepoint.ContentTypes2010.CSHandleEvent</Class>
    <Data/>
    <Filter/>
  </Receiver>
  <Receiver>
    <Name>ItemUncheckedOutEventHandlerForConceptSearch</Name>
    <Synchronization>Asynchronous</Synchronization>
    <Type>10006</Type>
    <SequenceNumber>10003</SequenceNumber>
    <Url/>
    <Assembly>conceptSearching.Sharepoint.ContentTypes2010, Version=1.0.0.0, Culture=neutral, PublicKeyToken=858f8f13980e4745</Assembly>
    <Class>conceptSearching.Sharepoint.ContentTypes2010.CSHandleEvent</Class>
    <Data/>
    <Filter/>
  </Receiver>
  <Receiver>
    <Name>ItemAddedEventHandlerForConceptSearch</Name>
    <Synchronization>Asynchronous</Synchronization>
    <Type>10001</Type>
    <SequenceNumber>10004</SequenceNumber>
    <Url/>
    <Assembly>conceptSearching.Sharepoint.ContentTypes2010, Version=1.0.0.0, Culture=neutral, PublicKeyToken=858f8f13980e4745</Assembly>
    <Class>conceptSearching.Sharepoint.ContentTypes2010.CSHandleEvent</Class>
    <Data/>
    <Filter/>
  </Receiver>
  <Receiver>
    <Name>ItemFileMovedEventHandlerForConceptSearch</Name>
    <Synchronization>Asynchronous</Synchronization>
    <Type>10009</Type>
    <SequenceNumber>10005</SequenceNumber>
    <Url/>
    <Assembly>conceptSearching.Sharepoint.ContentTypes2010, Version=1.0.0.0, Culture=neutral, PublicKeyToken=858f8f13980e4745</Assembly>
    <Class>conceptSearching.Sharepoint.ContentTypes2010.CSHandleEvent</Class>
    <Data/>
    <Filter/>
  </Receiver>
  <Receiver>
    <Name>ItemDeletedEventHandlerForConceptSearch</Name>
    <Synchronization>Asynchronous</Synchronization>
    <Type>10003</Type>
    <SequenceNumber>10006</SequenceNumber>
    <Url/>
    <Assembly>conceptSearching.Sharepoint.ContentTypes2010, Version=1.0.0.0, Culture=neutral, PublicKeyToken=858f8f13980e4745</Assembly>
    <Class>conceptSearching.Sharepoint.ContentTypes2010.CSHandleEvent</Class>
    <Data/>
    <Filter/>
  </Receiver>
</spe:Receivers>
</file>

<file path=customXml/item2.xml><?xml version="1.0" encoding="utf-8"?>
<tns:customPropertyEditors xmlns:tns="http://schemas.microsoft.com/office/2006/customDocumentInformationPanel">
  <tns:showOnOpen>false</tns:showOnOpen>
  <tns:defaultPropertyEditorNamespace>Standard and SharePoint library properties</tns:defaultPropertyEditorNamespace>
</tns:customPropertyEditor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Standard" ma:contentTypeID="0x010100B72ED250C60CFC47AE0A3A0E894079262100FD8706B8F9391846901AADE928D8BBFF" ma:contentTypeVersion="109" ma:contentTypeDescription="" ma:contentTypeScope="" ma:versionID="eefaa9ef8ff2885ae51be1fb8e239585">
  <xsd:schema xmlns:xsd="http://www.w3.org/2001/XMLSchema" xmlns:xs="http://www.w3.org/2001/XMLSchema" xmlns:p="http://schemas.microsoft.com/office/2006/metadata/properties" xmlns:ns1="http://schemas.microsoft.com/sharepoint/v3" xmlns:ns2="817c1285-62f5-42d3-a060-831808e47e3d" xmlns:ns3="dcc7e218-8b47-4273-ba28-07719656e1ad" xmlns:ns4="15cdc5fa-7a06-4aa5-8263-974907b50807" xmlns:ns5="2e64aaae-efe8-4b36-9ab4-486f04499e09" targetNamespace="http://schemas.microsoft.com/office/2006/metadata/properties" ma:root="true" ma:fieldsID="a594b711c45eb02098b85e406220b9d7" ns1:_="" ns2:_="" ns3:_="" ns4:_="" ns5:_="">
    <xsd:import namespace="http://schemas.microsoft.com/sharepoint/v3"/>
    <xsd:import namespace="817c1285-62f5-42d3-a060-831808e47e3d"/>
    <xsd:import namespace="dcc7e218-8b47-4273-ba28-07719656e1ad"/>
    <xsd:import namespace="15cdc5fa-7a06-4aa5-8263-974907b50807"/>
    <xsd:import namespace="2e64aaae-efe8-4b36-9ab4-486f04499e09"/>
    <xsd:element name="properties">
      <xsd:complexType>
        <xsd:sequence>
          <xsd:element name="documentManagement">
            <xsd:complexType>
              <xsd:all>
                <xsd:element ref="ns2:Doc_x0020_Owner" minOccurs="0"/>
                <xsd:element ref="ns2:Doc_x0020_Status" minOccurs="0"/>
                <xsd:element ref="ns2:InfoSec_x0020_Classification" minOccurs="0"/>
                <xsd:element ref="ns2:ISO_x0020_Department" minOccurs="0"/>
                <xsd:element ref="ns2:Intellectual_x0020_Property_x0020_Type" minOccurs="0"/>
                <xsd:element ref="ns3:_dlc_DocIdPersistId" minOccurs="0"/>
                <xsd:element ref="ns3:_dlc_DocId" minOccurs="0"/>
                <xsd:element ref="ns3:_dlc_DocIdUrl" minOccurs="0"/>
                <xsd:element ref="ns2:Date_x0020_Became_x0020_Record" minOccurs="0"/>
                <xsd:element ref="ns2:Division" minOccurs="0"/>
                <xsd:element ref="ns2:Effective_x0020_Date" minOccurs="0"/>
                <xsd:element ref="ns4:Tier" minOccurs="0"/>
                <xsd:element ref="ns4:Date_x0020_Completed" minOccurs="0"/>
                <xsd:element ref="ns5:b096d808b59a41b7a526eb1052d792f3" minOccurs="0"/>
                <xsd:element ref="ns5:TaxCatchAll" minOccurs="0"/>
                <xsd:element ref="ns5:TaxCatchAllLabel" minOccurs="0"/>
                <xsd:element ref="ns5:ac6042663e6544a5b5f6c47baa21cbec" minOccurs="0"/>
                <xsd:element ref="ns5:mb7a63be961241008d728fcf8db72869" minOccurs="0"/>
                <xsd:element ref="ns1:CSMeta2010Fiel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SMeta2010Field" ma:index="30" nillable="true" ma:displayName="Classification Status" ma:hidden="true" ma:internalName="CSMeta2010Field"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7c1285-62f5-42d3-a060-831808e47e3d" elementFormDefault="qualified">
    <xsd:import namespace="http://schemas.microsoft.com/office/2006/documentManagement/types"/>
    <xsd:import namespace="http://schemas.microsoft.com/office/infopath/2007/PartnerControls"/>
    <xsd:element name="Doc_x0020_Owner" ma:index="2" nillable="true" ma:displayName="Doc Owner" ma:description="" ma:list="UserInfo" ma:SharePointGroup="0" ma:internalName="Doc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c_x0020_Status" ma:index="3" nillable="true" ma:displayName="Doc Status" ma:default="Draft" ma:format="Dropdown" ma:internalName="Doc_x0020_Status">
      <xsd:simpleType>
        <xsd:restriction base="dms:Choice">
          <xsd:enumeration value="Draft"/>
          <xsd:enumeration value="Under Review"/>
          <xsd:enumeration value="Final"/>
        </xsd:restriction>
      </xsd:simpleType>
    </xsd:element>
    <xsd:element name="InfoSec_x0020_Classification" ma:index="4" nillable="true" ma:displayName="Information Classification" ma:description="" ma:format="Dropdown" ma:internalName="InfoSec_x0020_Classification">
      <xsd:simpleType>
        <xsd:restriction base="dms:Choice">
          <xsd:enumeration value="- Current Classifications -"/>
          <xsd:enumeration value="ISO Public"/>
          <xsd:enumeration value="ISO Limited Distribution - Green"/>
          <xsd:enumeration value="ISO Limited Distribution - Amber"/>
          <xsd:enumeration value="ISO Limited Distribution - Red"/>
          <xsd:enumeration value="ISO Internal Use"/>
          <xsd:enumeration value="ISO Confidential"/>
          <xsd:enumeration value="ISO Restricted"/>
          <xsd:enumeration value="- Past Classifications -"/>
          <xsd:enumeration value="CAISO Public"/>
          <xsd:enumeration value="Copyright 2019 California ISO"/>
          <xsd:enumeration value="California ISO INTERNAL USE. For use by all authorized California ISO personnel. Do not release or disclose outside the California ISO."/>
          <xsd:enumeration value="California ISO CONFIDENTIAL. For use by authorized California ISO personnel only with a need to know. Do not release or disclose outside the California ISO."/>
          <xsd:enumeration value="California ISO RESTRICTED. This information is for use solely by authorized California ISO employees with a need to know and a signed confidentiality non-disclosure agreement.  Do not release, disclose or reproduce this information."/>
          <xsd:enumeration value="PCII or CEII"/>
          <xsd:enumeration value="Privileged and Confidential. (Legal Use Only)."/>
          <xsd:enumeration value="Copyright 2018 California ISO"/>
          <xsd:enumeration value="Copyright 2017 California ISO"/>
          <xsd:enumeration value="Copyright 2016 California ISO"/>
          <xsd:enumeration value="Copyright 2015 California ISO"/>
          <xsd:enumeration value="Copyright 2014 California ISO"/>
          <xsd:enumeration value="Copyright 2013 California ISO"/>
          <xsd:enumeration value="Copyright 2012 California ISO"/>
          <xsd:enumeration value="Copyright 2011 California ISO"/>
        </xsd:restriction>
      </xsd:simpleType>
    </xsd:element>
    <xsd:element name="ISO_x0020_Department" ma:index="5" nillable="true" ma:displayName="ISO Department" ma:description="" ma:format="Dropdown" ma:internalName="ISO_x0020_Department">
      <xsd:simpleType>
        <xsd:restriction base="dms:Choice">
          <xsd:enumeration value="Business Planning and Operations"/>
          <xsd:enumeration value="Business Solutions"/>
          <xsd:enumeration value="Business Solutions and Quality"/>
          <xsd:enumeration value="Campus Operations"/>
          <xsd:enumeration value="CFO &amp; Treasurer"/>
          <xsd:enumeration value="Communications &amp; Public Relations"/>
          <xsd:enumeration value="Compensation &amp; Benefits"/>
          <xsd:enumeration value="Compliance &amp; Corporate Affairs"/>
          <xsd:enumeration value="Corporate Secretary"/>
          <xsd:enumeration value="Customer Service and Stakeholder Affairs"/>
          <xsd:enumeration value="Customer Services &amp; Industrial Affairs"/>
          <xsd:enumeration value="Day-Ahead Market and Real-Time Operations Support"/>
          <xsd:enumeration value="Enterprise Model Management"/>
          <xsd:enumeration value="Executive Advisor - Operations"/>
          <xsd:enumeration value="Executive Office"/>
          <xsd:enumeration value="Federal Affairs"/>
          <xsd:enumeration value="Government Affairs"/>
          <xsd:enumeration value="Grid Assets"/>
          <xsd:enumeration value="Human Resources"/>
          <xsd:enumeration value="Human Resources Operations"/>
          <xsd:enumeration value="Information Security"/>
          <xsd:enumeration value="Infrastructure Contracts and Management"/>
          <xsd:enumeration value="Infrastructure Development"/>
          <xsd:enumeration value="Interconnection Implementation"/>
          <xsd:enumeration value="Internal Audit"/>
          <xsd:enumeration value="IT Architecture"/>
          <xsd:enumeration value="IT Enterprise Support &amp; Campus Operations"/>
          <xsd:enumeration value="IT Infrastructure Engineering &amp; Network Operations"/>
          <xsd:enumeration value="IT Infrastructure Engineering &amp; Systems Operations"/>
          <xsd:enumeration value="IT Operations"/>
          <xsd:enumeration value="Learning &amp; Leadership Development"/>
          <xsd:enumeration value="Legal"/>
          <xsd:enumeration value="Market &amp; Infrastructure Compliance"/>
          <xsd:enumeration value="Market &amp; Infrastructure Policy"/>
          <xsd:enumeration value="Market Analysis &amp; Development"/>
          <xsd:enumeration value="Market Analysis and Development"/>
          <xsd:enumeration value="Market and Infrastructure Policy"/>
          <xsd:enumeration value="Market Development and Analysis"/>
          <xsd:enumeration value="Market Monitoring"/>
          <xsd:enumeration value="Market Validation and Quality Analysis"/>
          <xsd:enumeration value="Operational Readiness"/>
          <xsd:enumeration value="Operations Services, Compliance and Analysis"/>
          <xsd:enumeration value="Operations Compliance &amp; Control"/>
          <xsd:enumeration value="Operations Engineering Services"/>
          <xsd:enumeration value="Operations Process, Procedures and Training"/>
          <xsd:enumeration value="Power Systems and Smart Grid Technology Development"/>
          <xsd:enumeration value="Power Systems Technology Development"/>
          <xsd:enumeration value="Power Systems Technology Operations"/>
          <xsd:enumeration value="Program Office"/>
          <xsd:enumeration value="QA, Architecture and Enterprise Data Mgmt"/>
          <xsd:enumeration value="Regional Affairs"/>
          <xsd:enumeration value="Regulatory Affairs"/>
          <xsd:enumeration value="Regulatory Affairs - DER"/>
          <xsd:enumeration value="Regulatory Contracts"/>
          <xsd:enumeration value="Renewable Studies"/>
          <xsd:enumeration value="Security, Architecture, Model Management &amp; Quality"/>
          <xsd:enumeration value="Short-Term Demand and Renewable Forecasting"/>
          <xsd:enumeration value="Smart Grid Technologies &amp; Strategy"/>
          <xsd:enumeration value="Sr Human Resources Manager"/>
          <xsd:enumeration value="Sr. Project Manager - Iron Point Building"/>
          <xsd:enumeration value="State Affairs"/>
          <xsd:enumeration value="State Regulatory Strategy"/>
          <xsd:enumeration value="Strategic Alliances"/>
          <xsd:enumeration value="System Operations"/>
          <xsd:enumeration value="Corporate Business Operations"/>
          <xsd:enumeration value="Corporate Compliance"/>
          <xsd:enumeration value="Market Services Support"/>
          <xsd:enumeration value="Market Services"/>
        </xsd:restriction>
      </xsd:simpleType>
    </xsd:element>
    <xsd:element name="Intellectual_x0020_Property_x0020_Type" ma:index="7" nillable="true" ma:displayName="Intellectual Property Type" ma:description="" ma:format="Dropdown" ma:hidden="true" ma:internalName="Intellectual_x0020_Property_x0020_Type" ma:readOnly="false">
      <xsd:simpleType>
        <xsd:restriction base="dms:Choice">
          <xsd:enumeration value="Copyright"/>
          <xsd:enumeration value="Trademark"/>
          <xsd:enumeration value="Patent"/>
        </xsd:restriction>
      </xsd:simpleType>
    </xsd:element>
    <xsd:element name="Date_x0020_Became_x0020_Record" ma:index="17" nillable="true" ma:displayName="Date Became Record" ma:default="[today]" ma:description="" ma:format="DateOnly" ma:hidden="true" ma:internalName="Date_x0020_Became_x0020_Record" ma:readOnly="false">
      <xsd:simpleType>
        <xsd:restriction base="dms:DateTime"/>
      </xsd:simpleType>
    </xsd:element>
    <xsd:element name="Division" ma:index="18" nillable="true" ma:displayName="ISO Division" ma:default="Operations" ma:description="" ma:format="Dropdown" ma:internalName="Division">
      <xsd:simpleType>
        <xsd:restriction base="dms:Choice">
          <xsd:enumeration value="Executive Office"/>
          <xsd:enumeration value="External &amp; Customer Affairs"/>
          <xsd:enumeration value="General Counsel"/>
          <xsd:enumeration value="Human Resources"/>
          <xsd:enumeration value="Market Monitoring"/>
          <xsd:enumeration value="Market Policy and Performance"/>
          <xsd:enumeration value="Power Systems &amp; Market Technology"/>
          <xsd:enumeration value="System Operations"/>
          <xsd:enumeration value="Technology"/>
          <xsd:enumeration value="General Counsel &amp; Administration"/>
          <xsd:enumeration value="Customer &amp; State Affairs"/>
          <xsd:enumeration value="Operations"/>
          <xsd:enumeration value="Market and Infrastructure Development"/>
          <xsd:enumeration value="Market Quality &amp; Renewable Integration"/>
          <xsd:enumeration value="Policy &amp; Client Services"/>
          <xsd:enumeration value="Regional &amp; Federal Affairs"/>
        </xsd:restriction>
      </xsd:simpleType>
    </xsd:element>
    <xsd:element name="Effective_x0020_Date" ma:index="19" nillable="true" ma:displayName="Effective Date" ma:format="DateOnly" ma:internalName="Effective_x0020_Date">
      <xsd:simpleType>
        <xsd:restriction base="dms:DateTime"/>
      </xsd:simple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c7e218-8b47-4273-ba28-07719656e1ad" elementFormDefault="qualified">
    <xsd:import namespace="http://schemas.microsoft.com/office/2006/documentManagement/types"/>
    <xsd:import namespace="http://schemas.microsoft.com/office/infopath/2007/PartnerControls"/>
    <xsd:element name="_dlc_DocIdPersistId" ma:index="8" nillable="true" ma:displayName="Persist ID" ma:description="Keep ID on add." ma:hidden="true" ma:internalName="_dlc_DocIdPersistId" ma:readOnly="true">
      <xsd:simpleType>
        <xsd:restriction base="dms:Boolean"/>
      </xsd:simpleType>
    </xsd:element>
    <xsd:element name="_dlc_DocId" ma:index="14" nillable="true" ma:displayName="Document ID Value" ma:description="The value of the document ID assigned to this item."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5cdc5fa-7a06-4aa5-8263-974907b50807" elementFormDefault="qualified">
    <xsd:import namespace="http://schemas.microsoft.com/office/2006/documentManagement/types"/>
    <xsd:import namespace="http://schemas.microsoft.com/office/infopath/2007/PartnerControls"/>
    <xsd:element name="Tier" ma:index="20" nillable="true" ma:displayName="Tier" ma:internalName="Tier" ma:readOnly="false">
      <xsd:simpleType>
        <xsd:restriction base="dms:Text">
          <xsd:maxLength value="5"/>
        </xsd:restriction>
      </xsd:simpleType>
    </xsd:element>
    <xsd:element name="Date_x0020_Completed" ma:index="21" nillable="true" ma:displayName="Date Completed" ma:format="DateOnly" ma:internalName="Date_x0020_Comple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e64aaae-efe8-4b36-9ab4-486f04499e09" elementFormDefault="qualified">
    <xsd:import namespace="http://schemas.microsoft.com/office/2006/documentManagement/types"/>
    <xsd:import namespace="http://schemas.microsoft.com/office/infopath/2007/PartnerControls"/>
    <xsd:element name="b096d808b59a41b7a526eb1052d792f3" ma:index="22" nillable="true" ma:taxonomy="true" ma:internalName="b096d808b59a41b7a526eb1052d792f3" ma:taxonomyFieldName="AutoClassRecordSeries" ma:displayName="Automatically Updated Record Series" ma:readOnly="false" ma:default="" ma:fieldId="{b096d808-b59a-41b7-a526-eb1052d792f3}" ma:sspId="2e7ee6ce-ef65-4ea8-ac93-b3dccb6c50ab" ma:termSetId="7d168031-9c36-4bb0-a326-5d21d4010fef"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2381e1c5-cf03-44a7-a1ad-9e8ccef14810}" ma:internalName="TaxCatchAll" ma:showField="CatchAllData" ma:web="817c1285-62f5-42d3-a060-831808e47e3d">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2381e1c5-cf03-44a7-a1ad-9e8ccef14810}" ma:internalName="TaxCatchAllLabel" ma:readOnly="true" ma:showField="CatchAllDataLabel" ma:web="817c1285-62f5-42d3-a060-831808e47e3d">
      <xsd:complexType>
        <xsd:complexContent>
          <xsd:extension base="dms:MultiChoiceLookup">
            <xsd:sequence>
              <xsd:element name="Value" type="dms:Lookup" maxOccurs="unbounded" minOccurs="0" nillable="true"/>
            </xsd:sequence>
          </xsd:extension>
        </xsd:complexContent>
      </xsd:complexType>
    </xsd:element>
    <xsd:element name="ac6042663e6544a5b5f6c47baa21cbec" ma:index="26" nillable="true" ma:taxonomy="true" ma:internalName="ac6042663e6544a5b5f6c47baa21cbec" ma:taxonomyFieldName="AutoClassDocumentType" ma:displayName="Automatically Updated Document Type" ma:readOnly="false" ma:default="" ma:fieldId="{ac604266-3e65-44a5-b5f6-c47baa21cbec}" ma:sspId="2e7ee6ce-ef65-4ea8-ac93-b3dccb6c50ab" ma:termSetId="0970d2fb-dc85-4fb5-b352-cf8dd925641e" ma:anchorId="00000000-0000-0000-0000-000000000000" ma:open="false" ma:isKeyword="false">
      <xsd:complexType>
        <xsd:sequence>
          <xsd:element ref="pc:Terms" minOccurs="0" maxOccurs="1"/>
        </xsd:sequence>
      </xsd:complexType>
    </xsd:element>
    <xsd:element name="mb7a63be961241008d728fcf8db72869" ma:index="28" nillable="true" ma:taxonomy="true" ma:internalName="mb7a63be961241008d728fcf8db72869" ma:taxonomyFieldName="AutoClassTopic" ma:displayName="Automatically Updated Topic" ma:readOnly="false" ma:default="" ma:fieldId="{6b7a63be-9612-4100-8d72-8fcf8db72869}" ma:taxonomyMulti="true" ma:sspId="2e7ee6ce-ef65-4ea8-ac93-b3dccb6c50ab" ma:termSetId="8b5665c4-6659-459b-90b1-69777ba5afad"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p:properties xmlns:p="http://schemas.microsoft.com/office/2006/metadata/properties" xmlns:xsi="http://www.w3.org/2001/XMLSchema-instance" xmlns:pc="http://schemas.microsoft.com/office/infopath/2007/PartnerControls">
  <documentManagement>
    <TaxCatchAll xmlns="2e64aaae-efe8-4b36-9ab4-486f04499e09">
      <Value>13</Value>
      <Value>124</Value>
      <Value>116</Value>
      <Value>10</Value>
    </TaxCatchAll>
    <CSMeta2010Field xmlns="http://schemas.microsoft.com/sharepoint/v3">3b6c4cce-de59-49d1-9abb-eda83d0afc4b;2020-08-18 12:32:20;AUTOCLASSIFIED;Automatically Updated Record Series:2020-08-18 12:32:20|False||AUTOCLASSIFIED|2020-08-18 12:32:20|UNDEFINED|00000000-0000-0000-0000-000000000000;Automatically Updated Document Type:2020-08-18 12:32:20|False||AUTOCLASSIFIED|2020-08-18 12:32:20|UNDEFINED|00000000-0000-0000-0000-000000000000;Automatically Updated Topic:2020-08-18 12:32:20|False||AUTOCLASSIFIED|2020-08-18 12:32:20|UNDEFINED|00000000-0000-0000-0000-000000000000;False</CSMeta2010Field>
    <ac6042663e6544a5b5f6c47baa21cbec xmlns="2e64aaae-efe8-4b36-9ab4-486f04499e09">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a1424ed9-fff5-4025-ab54-3e7f15b19bb9</TermId>
        </TermInfo>
      </Terms>
    </ac6042663e6544a5b5f6c47baa21cbec>
    <mb7a63be961241008d728fcf8db72869 xmlns="2e64aaae-efe8-4b36-9ab4-486f04499e09">
      <Terms xmlns="http://schemas.microsoft.com/office/infopath/2007/PartnerControls">
        <TermInfo xmlns="http://schemas.microsoft.com/office/infopath/2007/PartnerControls">
          <TermName xmlns="http://schemas.microsoft.com/office/infopath/2007/PartnerControls">Budget</TermName>
          <TermId xmlns="http://schemas.microsoft.com/office/infopath/2007/PartnerControls">20e19004-1312-43c4-819f-880fdcd35a30</TermId>
        </TermInfo>
        <TermInfo xmlns="http://schemas.microsoft.com/office/infopath/2007/PartnerControls">
          <TermName xmlns="http://schemas.microsoft.com/office/infopath/2007/PartnerControls">WECC (Western Electricity Coordinating Council)</TermName>
          <TermId xmlns="http://schemas.microsoft.com/office/infopath/2007/PartnerControls">3aa0bdc7-0d1f-467d-a384-ae6ca06c1748</TermId>
        </TermInfo>
      </Terms>
    </mb7a63be961241008d728fcf8db72869>
    <b096d808b59a41b7a526eb1052d792f3 xmlns="2e64aaae-efe8-4b36-9ab4-486f04499e09">
      <Terms xmlns="http://schemas.microsoft.com/office/infopath/2007/PartnerControls">
        <TermInfo xmlns="http://schemas.microsoft.com/office/infopath/2007/PartnerControls">
          <TermName xmlns="http://schemas.microsoft.com/office/infopath/2007/PartnerControls">Administrative:ADM01-205 - General Administrative Records</TermName>
          <TermId xmlns="http://schemas.microsoft.com/office/infopath/2007/PartnerControls">5af69918-5d89-4304-b8de-c3e9f48db833</TermId>
        </TermInfo>
      </Terms>
    </b096d808b59a41b7a526eb1052d792f3>
    <Doc_x0020_Owner xmlns="817c1285-62f5-42d3-a060-831808e47e3d">
      <UserInfo>
        <DisplayName/>
        <AccountId xsi:nil="true"/>
        <AccountType/>
      </UserInfo>
    </Doc_x0020_Owner>
    <Intellectual_x0020_Property_x0020_Type xmlns="817c1285-62f5-42d3-a060-831808e47e3d" xsi:nil="true"/>
    <InfoSec_x0020_Classification xmlns="817c1285-62f5-42d3-a060-831808e47e3d" xsi:nil="true"/>
    <Effective_x0020_Date xmlns="817c1285-62f5-42d3-a060-831808e47e3d" xsi:nil="true"/>
    <Date_x0020_Completed xmlns="15cdc5fa-7a06-4aa5-8263-974907b50807" xsi:nil="true"/>
    <Division xmlns="817c1285-62f5-42d3-a060-831808e47e3d">Operations</Division>
    <Doc_x0020_Status xmlns="817c1285-62f5-42d3-a060-831808e47e3d">Draft</Doc_x0020_Status>
    <Date_x0020_Became_x0020_Record xmlns="817c1285-62f5-42d3-a060-831808e47e3d">2023-05-17T21:16:52+00:00</Date_x0020_Became_x0020_Record>
    <ISO_x0020_Department xmlns="817c1285-62f5-42d3-a060-831808e47e3d" xsi:nil="true"/>
    <Tier xmlns="15cdc5fa-7a06-4aa5-8263-974907b50807" xsi:nil="true"/>
    <_dlc_DocId xmlns="dcc7e218-8b47-4273-ba28-07719656e1ad">FGD5EMQPXRTV-130-73399</_dlc_DocId>
    <_dlc_DocIdUrl xmlns="dcc7e218-8b47-4273-ba28-07719656e1ad">
      <Url>https://records.oa.caiso.com/sites/ops/SO/_layouts/15/DocIdRedir.aspx?ID=FGD5EMQPXRTV-130-73399</Url>
      <Description>FGD5EMQPXRTV-130-73399</Description>
    </_dlc_DocIdUrl>
  </documentManagement>
</p:properties>
</file>

<file path=customXml/item7.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CF221195-E6FB-48A4-8DE5-76A9C5269BF4}">
  <ds:schemaRefs>
    <ds:schemaRef ds:uri="http://schemas.microsoft.com/sharepoint/events"/>
  </ds:schemaRefs>
</ds:datastoreItem>
</file>

<file path=customXml/itemProps2.xml><?xml version="1.0" encoding="utf-8"?>
<ds:datastoreItem xmlns:ds="http://schemas.openxmlformats.org/officeDocument/2006/customXml" ds:itemID="{8E8372ED-2F6E-4EE6-9BAB-EF5D6D259A31}">
  <ds:schemaRefs>
    <ds:schemaRef ds:uri="http://schemas.microsoft.com/office/2006/customDocumentInformationPanel"/>
  </ds:schemaRefs>
</ds:datastoreItem>
</file>

<file path=customXml/itemProps3.xml><?xml version="1.0" encoding="utf-8"?>
<ds:datastoreItem xmlns:ds="http://schemas.openxmlformats.org/officeDocument/2006/customXml" ds:itemID="{0D3EAE63-6E73-4411-962F-7895DDB7CCB4}">
  <ds:schemaRefs>
    <ds:schemaRef ds:uri="http://schemas.microsoft.com/office/2006/metadata/longProperties"/>
  </ds:schemaRefs>
</ds:datastoreItem>
</file>

<file path=customXml/itemProps4.xml><?xml version="1.0" encoding="utf-8"?>
<ds:datastoreItem xmlns:ds="http://schemas.openxmlformats.org/officeDocument/2006/customXml" ds:itemID="{4C52DF32-D084-4DDC-A7C1-0894A69B75F2}">
  <ds:schemaRefs>
    <ds:schemaRef ds:uri="http://schemas.microsoft.com/sharepoint/v3/contenttype/forms"/>
  </ds:schemaRefs>
</ds:datastoreItem>
</file>

<file path=customXml/itemProps5.xml><?xml version="1.0" encoding="utf-8"?>
<ds:datastoreItem xmlns:ds="http://schemas.openxmlformats.org/officeDocument/2006/customXml" ds:itemID="{72C1CFF9-A883-44C8-BB02-41A94DC07B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17c1285-62f5-42d3-a060-831808e47e3d"/>
    <ds:schemaRef ds:uri="dcc7e218-8b47-4273-ba28-07719656e1ad"/>
    <ds:schemaRef ds:uri="15cdc5fa-7a06-4aa5-8263-974907b50807"/>
    <ds:schemaRef ds:uri="2e64aaae-efe8-4b36-9ab4-486f04499e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08673C37-03BA-42E9-87CF-ADDF1501889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2e64aaae-efe8-4b36-9ab4-486f04499e09"/>
    <ds:schemaRef ds:uri="http://schemas.microsoft.com/sharepoint/v3"/>
    <ds:schemaRef ds:uri="15cdc5fa-7a06-4aa5-8263-974907b50807"/>
    <ds:schemaRef ds:uri="http://purl.org/dc/terms/"/>
    <ds:schemaRef ds:uri="817c1285-62f5-42d3-a060-831808e47e3d"/>
    <ds:schemaRef ds:uri="dcc7e218-8b47-4273-ba28-07719656e1ad"/>
    <ds:schemaRef ds:uri="http://www.w3.org/XML/1998/namespace"/>
    <ds:schemaRef ds:uri="http://purl.org/dc/dcmitype/"/>
  </ds:schemaRefs>
</ds:datastoreItem>
</file>

<file path=customXml/itemProps7.xml><?xml version="1.0" encoding="utf-8"?>
<ds:datastoreItem xmlns:ds="http://schemas.openxmlformats.org/officeDocument/2006/customXml" ds:itemID="{99850AD1-0A81-4F87-BA51-9694F3E1D23B}">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0</TotalTime>
  <Words>190</Words>
  <Application>Microsoft Office PowerPoint</Application>
  <PresentationFormat>On-screen Show (4:3)</PresentationFormat>
  <Paragraphs>17</Paragraphs>
  <Slides>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1_Office Theme</vt:lpstr>
      <vt:lpstr>1_Office Theme</vt:lpstr>
      <vt:lpstr>WELR Timing and Process for New E-Tags</vt:lpstr>
      <vt:lpstr>WELR Effective Timings and New E-Tags</vt:lpstr>
      <vt:lpstr>WELR Effective Timings and New E-Tags</vt:lpstr>
      <vt:lpstr>WELR Effective Timings and New E-Tags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 RCWOC - Public - May 12, 2020</dc:title>
  <dc:creator/>
  <cp:lastModifiedBy/>
  <cp:revision>1</cp:revision>
  <dcterms:created xsi:type="dcterms:W3CDTF">2018-03-06T18:00:30Z</dcterms:created>
  <dcterms:modified xsi:type="dcterms:W3CDTF">2025-05-16T13:30:40Z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0x010100B72ED250C60CFC47AE0A3A0E894079262100FD8706B8F9391846901AADE928D8BBFF</vt:lpwstr>
  </property>
  <property fmtid="{D5CDD505-2E9C-101B-9397-08002B2CF9AE}" pid="3" name="AutoClassRecordSeries">
    <vt:lpwstr>124;#Administrative:ADM01-205 - General Administrative Records|5af69918-5d89-4304-b8de-c3e9f48db833</vt:lpwstr>
  </property>
  <property fmtid="{D5CDD505-2E9C-101B-9397-08002B2CF9AE}" pid="4" name="AutoClassDocumentType">
    <vt:lpwstr>13;#Presentation|a1424ed9-fff5-4025-ab54-3e7f15b19bb9</vt:lpwstr>
  </property>
  <property fmtid="{D5CDD505-2E9C-101B-9397-08002B2CF9AE}" pid="5" name="AutoClassTopic">
    <vt:lpwstr>116;#Budget|20e19004-1312-43c4-819f-880fdcd35a30;#10;#WECC (Western Electricity Coordinating Council)|3aa0bdc7-0d1f-467d-a384-ae6ca06c1748</vt:lpwstr>
  </property>
  <property fmtid="{D5CDD505-2E9C-101B-9397-08002B2CF9AE}" pid="6" name="RLPreviousUrl">
    <vt:lpwstr>/sysops/RC Documents/WG_System Restoration/Reliability Coordination Service Implementation - PSRWG Draft 1.pptx</vt:lpwstr>
  </property>
  <property fmtid="{D5CDD505-2E9C-101B-9397-08002B2CF9AE}" pid="7" name="_dlc_DocIdItemGuid">
    <vt:lpwstr>e52138f5-cb15-46b8-b544-c12c8ef7f506</vt:lpwstr>
  </property>
</Properties>
</file>