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18"/>
  </p:notesMasterIdLst>
  <p:sldIdLst>
    <p:sldId id="256" r:id="rId3"/>
    <p:sldId id="266" r:id="rId4"/>
    <p:sldId id="268" r:id="rId5"/>
    <p:sldId id="269" r:id="rId6"/>
    <p:sldId id="270" r:id="rId7"/>
    <p:sldId id="26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EA2D2-DB9A-4444-81F4-71F89CD4E48E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C62D2D9F-D5B3-413F-8994-67C280F426B9}">
      <dgm:prSet phldrT="[Text]"/>
      <dgm:spPr/>
      <dgm:t>
        <a:bodyPr/>
        <a:lstStyle/>
        <a:p>
          <a:r>
            <a:rPr lang="en-US" dirty="0" smtClean="0"/>
            <a:t>2011</a:t>
          </a:r>
          <a:endParaRPr lang="en-US" dirty="0"/>
        </a:p>
      </dgm:t>
    </dgm:pt>
    <dgm:pt modelId="{8F4F6E8D-B264-4C31-B986-506963F84ED9}" type="parTrans" cxnId="{C70ADFB7-5A82-4EB8-91B6-2194EE385163}">
      <dgm:prSet/>
      <dgm:spPr/>
      <dgm:t>
        <a:bodyPr/>
        <a:lstStyle/>
        <a:p>
          <a:endParaRPr lang="en-US"/>
        </a:p>
      </dgm:t>
    </dgm:pt>
    <dgm:pt modelId="{27990CBC-B45D-48EE-877F-8714E642CE3B}" type="sibTrans" cxnId="{C70ADFB7-5A82-4EB8-91B6-2194EE385163}">
      <dgm:prSet/>
      <dgm:spPr/>
      <dgm:t>
        <a:bodyPr/>
        <a:lstStyle/>
        <a:p>
          <a:endParaRPr lang="en-US"/>
        </a:p>
      </dgm:t>
    </dgm:pt>
    <dgm:pt modelId="{745F9F70-FB1B-4208-B4CB-B47BA4E56EAC}">
      <dgm:prSet phldrT="[Text]"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C9BDEA4F-F617-47A9-97EB-53CA458F7CCC}" type="parTrans" cxnId="{1E002EE9-7AEA-4E1A-B06B-82D235860754}">
      <dgm:prSet/>
      <dgm:spPr/>
      <dgm:t>
        <a:bodyPr/>
        <a:lstStyle/>
        <a:p>
          <a:endParaRPr lang="en-US"/>
        </a:p>
      </dgm:t>
    </dgm:pt>
    <dgm:pt modelId="{E2D10985-745F-4F48-BFB6-0D8912A2E3B8}" type="sibTrans" cxnId="{1E002EE9-7AEA-4E1A-B06B-82D235860754}">
      <dgm:prSet/>
      <dgm:spPr/>
      <dgm:t>
        <a:bodyPr/>
        <a:lstStyle/>
        <a:p>
          <a:endParaRPr lang="en-US"/>
        </a:p>
      </dgm:t>
    </dgm:pt>
    <dgm:pt modelId="{577E9EEF-C82C-4812-88DA-8B9E4569D753}">
      <dgm:prSet phldrT="[Text]"/>
      <dgm:spPr/>
      <dgm:t>
        <a:bodyPr/>
        <a:lstStyle/>
        <a:p>
          <a:r>
            <a:rPr lang="en-US" dirty="0" smtClean="0"/>
            <a:t>2014</a:t>
          </a:r>
          <a:endParaRPr lang="en-US" dirty="0"/>
        </a:p>
      </dgm:t>
    </dgm:pt>
    <dgm:pt modelId="{D709DABF-2021-409C-A248-915631B8E103}" type="parTrans" cxnId="{A05275CB-F728-488E-A100-63007DA933E5}">
      <dgm:prSet/>
      <dgm:spPr/>
      <dgm:t>
        <a:bodyPr/>
        <a:lstStyle/>
        <a:p>
          <a:endParaRPr lang="en-US"/>
        </a:p>
      </dgm:t>
    </dgm:pt>
    <dgm:pt modelId="{5A655027-6936-405E-A349-CD72267C60EF}" type="sibTrans" cxnId="{A05275CB-F728-488E-A100-63007DA933E5}">
      <dgm:prSet/>
      <dgm:spPr/>
      <dgm:t>
        <a:bodyPr/>
        <a:lstStyle/>
        <a:p>
          <a:endParaRPr lang="en-US"/>
        </a:p>
      </dgm:t>
    </dgm:pt>
    <dgm:pt modelId="{84A39088-4C9A-4F9B-9807-40684801FC98}">
      <dgm:prSet phldrT="[Text]"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21E0FDD7-7141-4CFC-B9F3-B39A04D1AB54}" type="parTrans" cxnId="{A251407C-B97A-49D6-A876-52CC7FF7FB80}">
      <dgm:prSet/>
      <dgm:spPr/>
      <dgm:t>
        <a:bodyPr/>
        <a:lstStyle/>
        <a:p>
          <a:endParaRPr lang="en-US"/>
        </a:p>
      </dgm:t>
    </dgm:pt>
    <dgm:pt modelId="{5C6A5DA6-2AEC-4C64-B697-919B769929EB}" type="sibTrans" cxnId="{A251407C-B97A-49D6-A876-52CC7FF7FB80}">
      <dgm:prSet/>
      <dgm:spPr/>
      <dgm:t>
        <a:bodyPr/>
        <a:lstStyle/>
        <a:p>
          <a:endParaRPr lang="en-US"/>
        </a:p>
      </dgm:t>
    </dgm:pt>
    <dgm:pt modelId="{ED923B2D-A1DE-4BD9-80A4-56D1FB5A6A61}" type="pres">
      <dgm:prSet presAssocID="{25BEA2D2-DB9A-4444-81F4-71F89CD4E48E}" presName="Name0" presStyleCnt="0">
        <dgm:presLayoutVars>
          <dgm:dir/>
          <dgm:resizeHandles val="exact"/>
        </dgm:presLayoutVars>
      </dgm:prSet>
      <dgm:spPr/>
    </dgm:pt>
    <dgm:pt modelId="{E19D05D0-D060-4799-ABBC-FBABF55AAA97}" type="pres">
      <dgm:prSet presAssocID="{C62D2D9F-D5B3-413F-8994-67C280F426B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6BC45-97A3-445A-A6EE-A14E37BFFA46}" type="pres">
      <dgm:prSet presAssocID="{27990CBC-B45D-48EE-877F-8714E642CE3B}" presName="parSpace" presStyleCnt="0"/>
      <dgm:spPr/>
    </dgm:pt>
    <dgm:pt modelId="{B2CF0B22-A7EB-43A6-AD7C-F4DFCD984EC3}" type="pres">
      <dgm:prSet presAssocID="{745F9F70-FB1B-4208-B4CB-B47BA4E56EA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CDFD7-1132-4EEC-85AD-81FB850A3C9D}" type="pres">
      <dgm:prSet presAssocID="{E2D10985-745F-4F48-BFB6-0D8912A2E3B8}" presName="parSpace" presStyleCnt="0"/>
      <dgm:spPr/>
    </dgm:pt>
    <dgm:pt modelId="{87391CBA-67D1-475B-9D0E-7E7239551038}" type="pres">
      <dgm:prSet presAssocID="{84A39088-4C9A-4F9B-9807-40684801FC9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89F03-127C-49AD-A259-4252FEEED0AD}" type="pres">
      <dgm:prSet presAssocID="{5C6A5DA6-2AEC-4C64-B697-919B769929EB}" presName="parSpace" presStyleCnt="0"/>
      <dgm:spPr/>
    </dgm:pt>
    <dgm:pt modelId="{2C15BF5A-D194-44B6-B6E9-465624ED6517}" type="pres">
      <dgm:prSet presAssocID="{577E9EEF-C82C-4812-88DA-8B9E4569D753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7D18F8-D963-4703-917E-2586649AE790}" type="presOf" srcId="{25BEA2D2-DB9A-4444-81F4-71F89CD4E48E}" destId="{ED923B2D-A1DE-4BD9-80A4-56D1FB5A6A61}" srcOrd="0" destOrd="0" presId="urn:microsoft.com/office/officeart/2005/8/layout/hChevron3"/>
    <dgm:cxn modelId="{7E89FD1C-57A2-40E8-A870-EDA74B819C0F}" type="presOf" srcId="{745F9F70-FB1B-4208-B4CB-B47BA4E56EAC}" destId="{B2CF0B22-A7EB-43A6-AD7C-F4DFCD984EC3}" srcOrd="0" destOrd="0" presId="urn:microsoft.com/office/officeart/2005/8/layout/hChevron3"/>
    <dgm:cxn modelId="{76EB3BDC-1EC4-4417-98B8-A8B6891A4447}" type="presOf" srcId="{577E9EEF-C82C-4812-88DA-8B9E4569D753}" destId="{2C15BF5A-D194-44B6-B6E9-465624ED6517}" srcOrd="0" destOrd="0" presId="urn:microsoft.com/office/officeart/2005/8/layout/hChevron3"/>
    <dgm:cxn modelId="{BF4D9678-E7B6-4D10-9F1E-EED546729840}" type="presOf" srcId="{84A39088-4C9A-4F9B-9807-40684801FC98}" destId="{87391CBA-67D1-475B-9D0E-7E7239551038}" srcOrd="0" destOrd="0" presId="urn:microsoft.com/office/officeart/2005/8/layout/hChevron3"/>
    <dgm:cxn modelId="{D73B4ECC-7897-472D-93A5-B998F24CD2D3}" type="presOf" srcId="{C62D2D9F-D5B3-413F-8994-67C280F426B9}" destId="{E19D05D0-D060-4799-ABBC-FBABF55AAA97}" srcOrd="0" destOrd="0" presId="urn:microsoft.com/office/officeart/2005/8/layout/hChevron3"/>
    <dgm:cxn modelId="{C70ADFB7-5A82-4EB8-91B6-2194EE385163}" srcId="{25BEA2D2-DB9A-4444-81F4-71F89CD4E48E}" destId="{C62D2D9F-D5B3-413F-8994-67C280F426B9}" srcOrd="0" destOrd="0" parTransId="{8F4F6E8D-B264-4C31-B986-506963F84ED9}" sibTransId="{27990CBC-B45D-48EE-877F-8714E642CE3B}"/>
    <dgm:cxn modelId="{A251407C-B97A-49D6-A876-52CC7FF7FB80}" srcId="{25BEA2D2-DB9A-4444-81F4-71F89CD4E48E}" destId="{84A39088-4C9A-4F9B-9807-40684801FC98}" srcOrd="2" destOrd="0" parTransId="{21E0FDD7-7141-4CFC-B9F3-B39A04D1AB54}" sibTransId="{5C6A5DA6-2AEC-4C64-B697-919B769929EB}"/>
    <dgm:cxn modelId="{1E002EE9-7AEA-4E1A-B06B-82D235860754}" srcId="{25BEA2D2-DB9A-4444-81F4-71F89CD4E48E}" destId="{745F9F70-FB1B-4208-B4CB-B47BA4E56EAC}" srcOrd="1" destOrd="0" parTransId="{C9BDEA4F-F617-47A9-97EB-53CA458F7CCC}" sibTransId="{E2D10985-745F-4F48-BFB6-0D8912A2E3B8}"/>
    <dgm:cxn modelId="{A05275CB-F728-488E-A100-63007DA933E5}" srcId="{25BEA2D2-DB9A-4444-81F4-71F89CD4E48E}" destId="{577E9EEF-C82C-4812-88DA-8B9E4569D753}" srcOrd="3" destOrd="0" parTransId="{D709DABF-2021-409C-A248-915631B8E103}" sibTransId="{5A655027-6936-405E-A349-CD72267C60EF}"/>
    <dgm:cxn modelId="{D418666E-CCD2-4F68-866C-98CB5C55FA79}" type="presParOf" srcId="{ED923B2D-A1DE-4BD9-80A4-56D1FB5A6A61}" destId="{E19D05D0-D060-4799-ABBC-FBABF55AAA97}" srcOrd="0" destOrd="0" presId="urn:microsoft.com/office/officeart/2005/8/layout/hChevron3"/>
    <dgm:cxn modelId="{ABFA388C-5EEF-4447-BF48-0FD02C441F46}" type="presParOf" srcId="{ED923B2D-A1DE-4BD9-80A4-56D1FB5A6A61}" destId="{C106BC45-97A3-445A-A6EE-A14E37BFFA46}" srcOrd="1" destOrd="0" presId="urn:microsoft.com/office/officeart/2005/8/layout/hChevron3"/>
    <dgm:cxn modelId="{F8FE0955-544D-4687-A3D9-50530ABED5FE}" type="presParOf" srcId="{ED923B2D-A1DE-4BD9-80A4-56D1FB5A6A61}" destId="{B2CF0B22-A7EB-43A6-AD7C-F4DFCD984EC3}" srcOrd="2" destOrd="0" presId="urn:microsoft.com/office/officeart/2005/8/layout/hChevron3"/>
    <dgm:cxn modelId="{0207195F-6180-4F5D-B224-50850D87429A}" type="presParOf" srcId="{ED923B2D-A1DE-4BD9-80A4-56D1FB5A6A61}" destId="{86DCDFD7-1132-4EEC-85AD-81FB850A3C9D}" srcOrd="3" destOrd="0" presId="urn:microsoft.com/office/officeart/2005/8/layout/hChevron3"/>
    <dgm:cxn modelId="{481ABC47-BAFC-4FD9-A265-38FB4D2119D8}" type="presParOf" srcId="{ED923B2D-A1DE-4BD9-80A4-56D1FB5A6A61}" destId="{87391CBA-67D1-475B-9D0E-7E7239551038}" srcOrd="4" destOrd="0" presId="urn:microsoft.com/office/officeart/2005/8/layout/hChevron3"/>
    <dgm:cxn modelId="{E75590D8-D153-4306-968E-9E8D5B6F19E1}" type="presParOf" srcId="{ED923B2D-A1DE-4BD9-80A4-56D1FB5A6A61}" destId="{86D89F03-127C-49AD-A259-4252FEEED0AD}" srcOrd="5" destOrd="0" presId="urn:microsoft.com/office/officeart/2005/8/layout/hChevron3"/>
    <dgm:cxn modelId="{D7E19382-2888-476E-AD3B-0CAE61323B54}" type="presParOf" srcId="{ED923B2D-A1DE-4BD9-80A4-56D1FB5A6A61}" destId="{2C15BF5A-D194-44B6-B6E9-465624ED651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E94B31-A830-407F-96F2-95FCEE3857C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90A672-AADA-4A92-A868-D09362D19709}">
      <dgm:prSet phldrT="[Text]"/>
      <dgm:spPr/>
      <dgm:t>
        <a:bodyPr/>
        <a:lstStyle/>
        <a:p>
          <a:r>
            <a:rPr lang="en-US" dirty="0" smtClean="0"/>
            <a:t>Implementation Agreements</a:t>
          </a:r>
          <a:endParaRPr lang="en-US" dirty="0"/>
        </a:p>
      </dgm:t>
    </dgm:pt>
    <dgm:pt modelId="{B1CEF030-42D8-47C1-85D6-1034253B5529}" type="parTrans" cxnId="{630BB5B9-5127-4160-85AB-9ADD23B5A9BE}">
      <dgm:prSet/>
      <dgm:spPr/>
      <dgm:t>
        <a:bodyPr/>
        <a:lstStyle/>
        <a:p>
          <a:endParaRPr lang="en-US"/>
        </a:p>
      </dgm:t>
    </dgm:pt>
    <dgm:pt modelId="{11DFE4E7-684B-4061-BB84-DF43B3975293}" type="sibTrans" cxnId="{630BB5B9-5127-4160-85AB-9ADD23B5A9BE}">
      <dgm:prSet/>
      <dgm:spPr/>
      <dgm:t>
        <a:bodyPr/>
        <a:lstStyle/>
        <a:p>
          <a:endParaRPr lang="en-US"/>
        </a:p>
      </dgm:t>
    </dgm:pt>
    <dgm:pt modelId="{4D88D861-7430-4B59-905D-CFFA2912D0C5}">
      <dgm:prSet phldrT="[Text]"/>
      <dgm:spPr/>
      <dgm:t>
        <a:bodyPr/>
        <a:lstStyle/>
        <a:p>
          <a:r>
            <a:rPr lang="en-US" dirty="0" smtClean="0"/>
            <a:t>Application Profiles</a:t>
          </a:r>
          <a:endParaRPr lang="en-US" dirty="0"/>
        </a:p>
      </dgm:t>
    </dgm:pt>
    <dgm:pt modelId="{390ED523-BD9F-456C-8309-E9C49DD94B33}" type="parTrans" cxnId="{5BB3256B-1A50-44A2-9C93-3EBA16944710}">
      <dgm:prSet/>
      <dgm:spPr/>
      <dgm:t>
        <a:bodyPr/>
        <a:lstStyle/>
        <a:p>
          <a:endParaRPr lang="en-US"/>
        </a:p>
      </dgm:t>
    </dgm:pt>
    <dgm:pt modelId="{C5032771-7E0A-41B9-8802-A04EED3757EC}" type="sibTrans" cxnId="{5BB3256B-1A50-44A2-9C93-3EBA16944710}">
      <dgm:prSet/>
      <dgm:spPr/>
      <dgm:t>
        <a:bodyPr/>
        <a:lstStyle/>
        <a:p>
          <a:endParaRPr lang="en-US"/>
        </a:p>
      </dgm:t>
    </dgm:pt>
    <dgm:pt modelId="{239AE68D-C51D-4689-A644-07009615F619}">
      <dgm:prSet phldrT="[Text]"/>
      <dgm:spPr/>
      <dgm:t>
        <a:bodyPr/>
        <a:lstStyle/>
        <a:p>
          <a:r>
            <a:rPr lang="en-US" dirty="0" smtClean="0"/>
            <a:t>Test Requirements</a:t>
          </a:r>
          <a:endParaRPr lang="en-US" dirty="0"/>
        </a:p>
      </dgm:t>
    </dgm:pt>
    <dgm:pt modelId="{6F4A1E2A-534B-4247-B600-8FB0B6185696}" type="parTrans" cxnId="{4D1F0718-6F95-4336-83B5-C886792D06CF}">
      <dgm:prSet/>
      <dgm:spPr/>
      <dgm:t>
        <a:bodyPr/>
        <a:lstStyle/>
        <a:p>
          <a:endParaRPr lang="en-US"/>
        </a:p>
      </dgm:t>
    </dgm:pt>
    <dgm:pt modelId="{85C8368C-D334-47D2-B701-54220FDF1634}" type="sibTrans" cxnId="{4D1F0718-6F95-4336-83B5-C886792D06CF}">
      <dgm:prSet/>
      <dgm:spPr/>
      <dgm:t>
        <a:bodyPr/>
        <a:lstStyle/>
        <a:p>
          <a:endParaRPr lang="en-US"/>
        </a:p>
      </dgm:t>
    </dgm:pt>
    <dgm:pt modelId="{8E76A95E-18EA-4441-95C9-1782E4396A5C}">
      <dgm:prSet phldrT="[Text]"/>
      <dgm:spPr/>
      <dgm:t>
        <a:bodyPr/>
        <a:lstStyle/>
        <a:p>
          <a:r>
            <a:rPr lang="en-US" dirty="0" smtClean="0"/>
            <a:t>Requirements Breakdown</a:t>
          </a:r>
        </a:p>
        <a:p>
          <a:r>
            <a:rPr lang="en-US" dirty="0" smtClean="0"/>
            <a:t>Requirements verification</a:t>
          </a:r>
        </a:p>
        <a:p>
          <a:r>
            <a:rPr lang="en-US" dirty="0" smtClean="0"/>
            <a:t>Test Procedures</a:t>
          </a:r>
          <a:endParaRPr lang="en-US" dirty="0"/>
        </a:p>
      </dgm:t>
    </dgm:pt>
    <dgm:pt modelId="{8F2A5054-61A6-4DD0-B01F-07272A192E8B}" type="parTrans" cxnId="{9F315761-FFFB-4B03-80C5-8783A5C4F3D4}">
      <dgm:prSet/>
      <dgm:spPr/>
      <dgm:t>
        <a:bodyPr/>
        <a:lstStyle/>
        <a:p>
          <a:endParaRPr lang="en-US"/>
        </a:p>
      </dgm:t>
    </dgm:pt>
    <dgm:pt modelId="{D5AFB813-41CC-4B19-8ABF-7A3C29B31F02}" type="sibTrans" cxnId="{9F315761-FFFB-4B03-80C5-8783A5C4F3D4}">
      <dgm:prSet/>
      <dgm:spPr/>
      <dgm:t>
        <a:bodyPr/>
        <a:lstStyle/>
        <a:p>
          <a:endParaRPr lang="en-US"/>
        </a:p>
      </dgm:t>
    </dgm:pt>
    <dgm:pt modelId="{1902DDFB-5643-4790-9FC6-2881C0C365D4}">
      <dgm:prSet phldrT="[Text]"/>
      <dgm:spPr/>
      <dgm:t>
        <a:bodyPr/>
        <a:lstStyle/>
        <a:p>
          <a:r>
            <a:rPr lang="en-US" dirty="0" smtClean="0"/>
            <a:t>Software Implementation</a:t>
          </a:r>
          <a:endParaRPr lang="en-US" dirty="0"/>
        </a:p>
      </dgm:t>
    </dgm:pt>
    <dgm:pt modelId="{1BD551F3-D0AA-4D03-A581-63B754623266}" type="parTrans" cxnId="{9A90546F-C5D8-4357-A306-CEBB65AE66A7}">
      <dgm:prSet/>
      <dgm:spPr/>
      <dgm:t>
        <a:bodyPr/>
        <a:lstStyle/>
        <a:p>
          <a:endParaRPr lang="en-US"/>
        </a:p>
      </dgm:t>
    </dgm:pt>
    <dgm:pt modelId="{F7EFACBA-7D8B-4D62-8295-1CBEE24D942B}" type="sibTrans" cxnId="{9A90546F-C5D8-4357-A306-CEBB65AE66A7}">
      <dgm:prSet/>
      <dgm:spPr/>
      <dgm:t>
        <a:bodyPr/>
        <a:lstStyle/>
        <a:p>
          <a:endParaRPr lang="en-US"/>
        </a:p>
      </dgm:t>
    </dgm:pt>
    <dgm:pt modelId="{026D7E23-0539-4309-8336-DCC8B62FA417}">
      <dgm:prSet phldrT="[Text]"/>
      <dgm:spPr/>
      <dgm:t>
        <a:bodyPr/>
        <a:lstStyle/>
        <a:p>
          <a:r>
            <a:rPr lang="en-US" dirty="0" smtClean="0"/>
            <a:t>Green Button Download My Data</a:t>
          </a:r>
          <a:endParaRPr lang="en-US" dirty="0"/>
        </a:p>
      </dgm:t>
    </dgm:pt>
    <dgm:pt modelId="{969EA497-66C4-4F7F-9DF2-2883B2ADE9C1}" type="parTrans" cxnId="{FE9F547A-29C3-448F-9BDC-A7B5E6A91548}">
      <dgm:prSet/>
      <dgm:spPr/>
      <dgm:t>
        <a:bodyPr/>
        <a:lstStyle/>
        <a:p>
          <a:endParaRPr lang="en-US"/>
        </a:p>
      </dgm:t>
    </dgm:pt>
    <dgm:pt modelId="{E5D4F3E6-EA6D-4983-8943-D02A743837A3}" type="sibTrans" cxnId="{FE9F547A-29C3-448F-9BDC-A7B5E6A91548}">
      <dgm:prSet/>
      <dgm:spPr/>
      <dgm:t>
        <a:bodyPr/>
        <a:lstStyle/>
        <a:p>
          <a:endParaRPr lang="en-US"/>
        </a:p>
      </dgm:t>
    </dgm:pt>
    <dgm:pt modelId="{508CC84D-E223-4637-94BB-959EA9401336}">
      <dgm:prSet phldrT="[Text]"/>
      <dgm:spPr/>
      <dgm:t>
        <a:bodyPr/>
        <a:lstStyle/>
        <a:p>
          <a:r>
            <a:rPr lang="en-US" dirty="0" smtClean="0"/>
            <a:t>ITCA</a:t>
          </a:r>
          <a:endParaRPr lang="en-US" dirty="0"/>
        </a:p>
      </dgm:t>
    </dgm:pt>
    <dgm:pt modelId="{D6893113-5C3E-4914-AC37-893C24C2239F}" type="parTrans" cxnId="{2631DC2F-E476-4304-8EE9-80AFF75FC8B1}">
      <dgm:prSet/>
      <dgm:spPr/>
      <dgm:t>
        <a:bodyPr/>
        <a:lstStyle/>
        <a:p>
          <a:endParaRPr lang="en-US"/>
        </a:p>
      </dgm:t>
    </dgm:pt>
    <dgm:pt modelId="{383089C3-F94D-4955-A42B-2D5A2D4F5BB5}" type="sibTrans" cxnId="{2631DC2F-E476-4304-8EE9-80AFF75FC8B1}">
      <dgm:prSet/>
      <dgm:spPr/>
      <dgm:t>
        <a:bodyPr/>
        <a:lstStyle/>
        <a:p>
          <a:endParaRPr lang="en-US"/>
        </a:p>
      </dgm:t>
    </dgm:pt>
    <dgm:pt modelId="{4654798A-42C6-432A-A42F-03896ACCD5D2}">
      <dgm:prSet phldrT="[Text]"/>
      <dgm:spPr/>
      <dgm:t>
        <a:bodyPr/>
        <a:lstStyle/>
        <a:p>
          <a:r>
            <a:rPr lang="en-US" dirty="0" smtClean="0"/>
            <a:t>Standards Updates</a:t>
          </a:r>
          <a:endParaRPr lang="en-US" dirty="0"/>
        </a:p>
      </dgm:t>
    </dgm:pt>
    <dgm:pt modelId="{5FA54031-81A7-426F-8418-7423A7B4569E}" type="parTrans" cxnId="{196F2952-A46B-4429-A647-68BDDE74F050}">
      <dgm:prSet/>
      <dgm:spPr/>
      <dgm:t>
        <a:bodyPr/>
        <a:lstStyle/>
        <a:p>
          <a:endParaRPr lang="en-US"/>
        </a:p>
      </dgm:t>
    </dgm:pt>
    <dgm:pt modelId="{5DC6326A-ED60-4DCE-8D55-4747A57EEFD1}" type="sibTrans" cxnId="{196F2952-A46B-4429-A647-68BDDE74F050}">
      <dgm:prSet/>
      <dgm:spPr/>
      <dgm:t>
        <a:bodyPr/>
        <a:lstStyle/>
        <a:p>
          <a:endParaRPr lang="en-US"/>
        </a:p>
      </dgm:t>
    </dgm:pt>
    <dgm:pt modelId="{581D89E2-662E-4A25-B796-61EE1599E77F}">
      <dgm:prSet phldrT="[Text]"/>
      <dgm:spPr/>
      <dgm:t>
        <a:bodyPr/>
        <a:lstStyle/>
        <a:p>
          <a:r>
            <a:rPr lang="en-US" dirty="0" smtClean="0"/>
            <a:t>Green Button Connect My Data</a:t>
          </a:r>
          <a:endParaRPr lang="en-US" dirty="0"/>
        </a:p>
      </dgm:t>
    </dgm:pt>
    <dgm:pt modelId="{F86774E3-4F12-489D-89F2-C22B0C2F5723}" type="parTrans" cxnId="{4E037268-1544-4909-9D86-FB0555A8FBC5}">
      <dgm:prSet/>
      <dgm:spPr/>
      <dgm:t>
        <a:bodyPr/>
        <a:lstStyle/>
        <a:p>
          <a:endParaRPr lang="en-US"/>
        </a:p>
      </dgm:t>
    </dgm:pt>
    <dgm:pt modelId="{921EF088-8C2A-46FB-8F21-C0E807018EFC}" type="sibTrans" cxnId="{4E037268-1544-4909-9D86-FB0555A8FBC5}">
      <dgm:prSet/>
      <dgm:spPr/>
      <dgm:t>
        <a:bodyPr/>
        <a:lstStyle/>
        <a:p>
          <a:endParaRPr lang="en-US"/>
        </a:p>
      </dgm:t>
    </dgm:pt>
    <dgm:pt modelId="{A64B5C68-5AA5-4337-A71B-3F0F4369C03B}">
      <dgm:prSet phldrT="[Text]"/>
      <dgm:spPr/>
      <dgm:t>
        <a:bodyPr/>
        <a:lstStyle/>
        <a:p>
          <a:r>
            <a:rPr lang="en-US" dirty="0" smtClean="0"/>
            <a:t>Certification Mark</a:t>
          </a:r>
          <a:endParaRPr lang="en-US" dirty="0"/>
        </a:p>
      </dgm:t>
    </dgm:pt>
    <dgm:pt modelId="{288678E5-BAF3-409E-AB8C-22CF7BA58F01}" type="parTrans" cxnId="{2D747971-2550-4AEA-9C13-47B0774E401B}">
      <dgm:prSet/>
      <dgm:spPr/>
      <dgm:t>
        <a:bodyPr/>
        <a:lstStyle/>
        <a:p>
          <a:endParaRPr lang="en-US"/>
        </a:p>
      </dgm:t>
    </dgm:pt>
    <dgm:pt modelId="{A4696656-96E3-45E7-8039-5FB48645DE68}" type="sibTrans" cxnId="{2D747971-2550-4AEA-9C13-47B0774E401B}">
      <dgm:prSet/>
      <dgm:spPr/>
      <dgm:t>
        <a:bodyPr/>
        <a:lstStyle/>
        <a:p>
          <a:endParaRPr lang="en-US"/>
        </a:p>
      </dgm:t>
    </dgm:pt>
    <dgm:pt modelId="{BC08EF52-95B7-43E2-B391-C76517CD67B6}">
      <dgm:prSet phldrT="[Text]"/>
      <dgm:spPr/>
      <dgm:t>
        <a:bodyPr/>
        <a:lstStyle/>
        <a:p>
          <a:r>
            <a:rPr lang="en-US" dirty="0" smtClean="0"/>
            <a:t>Certification Process</a:t>
          </a:r>
          <a:endParaRPr lang="en-US" dirty="0"/>
        </a:p>
      </dgm:t>
    </dgm:pt>
    <dgm:pt modelId="{3A6333D8-646C-41F6-8026-92F81CAEC9CC}" type="parTrans" cxnId="{9DCBABAA-FABB-43FE-9CFB-659073D50018}">
      <dgm:prSet/>
      <dgm:spPr/>
      <dgm:t>
        <a:bodyPr/>
        <a:lstStyle/>
        <a:p>
          <a:endParaRPr lang="en-US"/>
        </a:p>
      </dgm:t>
    </dgm:pt>
    <dgm:pt modelId="{897B1AFC-D5AB-4B61-8D84-36066123E20C}" type="sibTrans" cxnId="{9DCBABAA-FABB-43FE-9CFB-659073D50018}">
      <dgm:prSet/>
      <dgm:spPr/>
      <dgm:t>
        <a:bodyPr/>
        <a:lstStyle/>
        <a:p>
          <a:endParaRPr lang="en-US"/>
        </a:p>
      </dgm:t>
    </dgm:pt>
    <dgm:pt modelId="{DA1A6242-D101-4E34-92A1-723D3F422736}">
      <dgm:prSet phldrT="[Text]"/>
      <dgm:spPr/>
      <dgm:t>
        <a:bodyPr/>
        <a:lstStyle/>
        <a:p>
          <a:r>
            <a:rPr lang="en-US" dirty="0" smtClean="0"/>
            <a:t>Certification Bodies</a:t>
          </a:r>
          <a:endParaRPr lang="en-US" dirty="0"/>
        </a:p>
      </dgm:t>
    </dgm:pt>
    <dgm:pt modelId="{AF21B994-607E-4C7C-B959-26DF47D47E3E}" type="parTrans" cxnId="{A46D94F2-C4AA-48AC-A29A-74EA2B6091C5}">
      <dgm:prSet/>
      <dgm:spPr/>
      <dgm:t>
        <a:bodyPr/>
        <a:lstStyle/>
        <a:p>
          <a:endParaRPr lang="en-US"/>
        </a:p>
      </dgm:t>
    </dgm:pt>
    <dgm:pt modelId="{66B41C98-F3E9-4ACA-9BC9-EFBCF83EFA7A}" type="sibTrans" cxnId="{A46D94F2-C4AA-48AC-A29A-74EA2B6091C5}">
      <dgm:prSet/>
      <dgm:spPr/>
      <dgm:t>
        <a:bodyPr/>
        <a:lstStyle/>
        <a:p>
          <a:endParaRPr lang="en-US"/>
        </a:p>
      </dgm:t>
    </dgm:pt>
    <dgm:pt modelId="{BBE941A0-B290-4BAA-ADFC-EBD2B35C0042}" type="pres">
      <dgm:prSet presAssocID="{1AE94B31-A830-407F-96F2-95FCEE3857C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2CC5A6-20B1-4D41-BAE8-557596F32604}" type="pres">
      <dgm:prSet presAssocID="{4A90A672-AADA-4A92-A868-D09362D19709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2958-362E-443F-A929-608B86130E95}" type="pres">
      <dgm:prSet presAssocID="{4A90A672-AADA-4A92-A868-D09362D19709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89B67-9953-48CA-900C-6FE6EA8FF917}" type="pres">
      <dgm:prSet presAssocID="{239AE68D-C51D-4689-A644-07009615F619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713EC-8FDA-4991-9A1C-A2522F7C313E}" type="pres">
      <dgm:prSet presAssocID="{239AE68D-C51D-4689-A644-07009615F619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9A747-7D4E-4CAB-AA10-B2A7D537CE4E}" type="pres">
      <dgm:prSet presAssocID="{1902DDFB-5643-4790-9FC6-2881C0C365D4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0B364-FBE6-42F8-87F5-0DBDFE41F3FA}" type="pres">
      <dgm:prSet presAssocID="{1902DDFB-5643-4790-9FC6-2881C0C365D4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3A2B8-A87C-46C6-AF2F-DE66CC2AFC12}" type="pres">
      <dgm:prSet presAssocID="{508CC84D-E223-4637-94BB-959EA9401336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86D63-ECE1-4D8F-A772-7C68D3EF744F}" type="pres">
      <dgm:prSet presAssocID="{508CC84D-E223-4637-94BB-959EA9401336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46BE82-EC0D-4547-A29B-B9B8370CB7C4}" type="presOf" srcId="{1902DDFB-5643-4790-9FC6-2881C0C365D4}" destId="{97D9A747-7D4E-4CAB-AA10-B2A7D537CE4E}" srcOrd="0" destOrd="0" presId="urn:microsoft.com/office/officeart/2009/3/layout/IncreasingArrowsProcess"/>
    <dgm:cxn modelId="{9F315761-FFFB-4B03-80C5-8783A5C4F3D4}" srcId="{239AE68D-C51D-4689-A644-07009615F619}" destId="{8E76A95E-18EA-4441-95C9-1782E4396A5C}" srcOrd="0" destOrd="0" parTransId="{8F2A5054-61A6-4DD0-B01F-07272A192E8B}" sibTransId="{D5AFB813-41CC-4B19-8ABF-7A3C29B31F02}"/>
    <dgm:cxn modelId="{CEE603E2-C3CA-4124-A6F3-045DF4345B88}" type="presOf" srcId="{A64B5C68-5AA5-4337-A71B-3F0F4369C03B}" destId="{16186D63-ECE1-4D8F-A772-7C68D3EF744F}" srcOrd="0" destOrd="0" presId="urn:microsoft.com/office/officeart/2009/3/layout/IncreasingArrowsProcess"/>
    <dgm:cxn modelId="{634DB44F-9BE3-4BA9-B7D6-15BCE71EA505}" type="presOf" srcId="{BC08EF52-95B7-43E2-B391-C76517CD67B6}" destId="{16186D63-ECE1-4D8F-A772-7C68D3EF744F}" srcOrd="0" destOrd="1" presId="urn:microsoft.com/office/officeart/2009/3/layout/IncreasingArrowsProcess"/>
    <dgm:cxn modelId="{46589F3F-190E-4B73-BDDC-DD49B0C7B862}" type="presOf" srcId="{581D89E2-662E-4A25-B796-61EE1599E77F}" destId="{21C0B364-FBE6-42F8-87F5-0DBDFE41F3FA}" srcOrd="0" destOrd="1" presId="urn:microsoft.com/office/officeart/2009/3/layout/IncreasingArrowsProcess"/>
    <dgm:cxn modelId="{6569DD9C-33EC-4341-8ADB-374E8261000F}" type="presOf" srcId="{8E76A95E-18EA-4441-95C9-1782E4396A5C}" destId="{70B713EC-8FDA-4991-9A1C-A2522F7C313E}" srcOrd="0" destOrd="0" presId="urn:microsoft.com/office/officeart/2009/3/layout/IncreasingArrowsProcess"/>
    <dgm:cxn modelId="{2631DC2F-E476-4304-8EE9-80AFF75FC8B1}" srcId="{1AE94B31-A830-407F-96F2-95FCEE3857C2}" destId="{508CC84D-E223-4637-94BB-959EA9401336}" srcOrd="3" destOrd="0" parTransId="{D6893113-5C3E-4914-AC37-893C24C2239F}" sibTransId="{383089C3-F94D-4955-A42B-2D5A2D4F5BB5}"/>
    <dgm:cxn modelId="{A46D94F2-C4AA-48AC-A29A-74EA2B6091C5}" srcId="{508CC84D-E223-4637-94BB-959EA9401336}" destId="{DA1A6242-D101-4E34-92A1-723D3F422736}" srcOrd="2" destOrd="0" parTransId="{AF21B994-607E-4C7C-B959-26DF47D47E3E}" sibTransId="{66B41C98-F3E9-4ACA-9BC9-EFBCF83EFA7A}"/>
    <dgm:cxn modelId="{2D747971-2550-4AEA-9C13-47B0774E401B}" srcId="{508CC84D-E223-4637-94BB-959EA9401336}" destId="{A64B5C68-5AA5-4337-A71B-3F0F4369C03B}" srcOrd="0" destOrd="0" parTransId="{288678E5-BAF3-409E-AB8C-22CF7BA58F01}" sibTransId="{A4696656-96E3-45E7-8039-5FB48645DE68}"/>
    <dgm:cxn modelId="{9A90546F-C5D8-4357-A306-CEBB65AE66A7}" srcId="{1AE94B31-A830-407F-96F2-95FCEE3857C2}" destId="{1902DDFB-5643-4790-9FC6-2881C0C365D4}" srcOrd="2" destOrd="0" parTransId="{1BD551F3-D0AA-4D03-A581-63B754623266}" sibTransId="{F7EFACBA-7D8B-4D62-8295-1CBEE24D942B}"/>
    <dgm:cxn modelId="{325BBF06-8AC5-48BE-9EC5-27C1DDC9E3E4}" type="presOf" srcId="{DA1A6242-D101-4E34-92A1-723D3F422736}" destId="{16186D63-ECE1-4D8F-A772-7C68D3EF744F}" srcOrd="0" destOrd="2" presId="urn:microsoft.com/office/officeart/2009/3/layout/IncreasingArrowsProcess"/>
    <dgm:cxn modelId="{FE9F547A-29C3-448F-9BDC-A7B5E6A91548}" srcId="{1902DDFB-5643-4790-9FC6-2881C0C365D4}" destId="{026D7E23-0539-4309-8336-DCC8B62FA417}" srcOrd="0" destOrd="0" parTransId="{969EA497-66C4-4F7F-9DF2-2883B2ADE9C1}" sibTransId="{E5D4F3E6-EA6D-4983-8943-D02A743837A3}"/>
    <dgm:cxn modelId="{5BB3256B-1A50-44A2-9C93-3EBA16944710}" srcId="{4A90A672-AADA-4A92-A868-D09362D19709}" destId="{4D88D861-7430-4B59-905D-CFFA2912D0C5}" srcOrd="0" destOrd="0" parTransId="{390ED523-BD9F-456C-8309-E9C49DD94B33}" sibTransId="{C5032771-7E0A-41B9-8802-A04EED3757EC}"/>
    <dgm:cxn modelId="{630BB5B9-5127-4160-85AB-9ADD23B5A9BE}" srcId="{1AE94B31-A830-407F-96F2-95FCEE3857C2}" destId="{4A90A672-AADA-4A92-A868-D09362D19709}" srcOrd="0" destOrd="0" parTransId="{B1CEF030-42D8-47C1-85D6-1034253B5529}" sibTransId="{11DFE4E7-684B-4061-BB84-DF43B3975293}"/>
    <dgm:cxn modelId="{445F07CB-B181-4251-B5D7-AF1DF79166F9}" type="presOf" srcId="{4654798A-42C6-432A-A42F-03896ACCD5D2}" destId="{3F952958-362E-443F-A929-608B86130E95}" srcOrd="0" destOrd="1" presId="urn:microsoft.com/office/officeart/2009/3/layout/IncreasingArrowsProcess"/>
    <dgm:cxn modelId="{3EC42E30-A777-49B3-90FA-210FE820CFA5}" type="presOf" srcId="{1AE94B31-A830-407F-96F2-95FCEE3857C2}" destId="{BBE941A0-B290-4BAA-ADFC-EBD2B35C0042}" srcOrd="0" destOrd="0" presId="urn:microsoft.com/office/officeart/2009/3/layout/IncreasingArrowsProcess"/>
    <dgm:cxn modelId="{9DCBABAA-FABB-43FE-9CFB-659073D50018}" srcId="{508CC84D-E223-4637-94BB-959EA9401336}" destId="{BC08EF52-95B7-43E2-B391-C76517CD67B6}" srcOrd="1" destOrd="0" parTransId="{3A6333D8-646C-41F6-8026-92F81CAEC9CC}" sibTransId="{897B1AFC-D5AB-4B61-8D84-36066123E20C}"/>
    <dgm:cxn modelId="{196F2952-A46B-4429-A647-68BDDE74F050}" srcId="{4A90A672-AADA-4A92-A868-D09362D19709}" destId="{4654798A-42C6-432A-A42F-03896ACCD5D2}" srcOrd="1" destOrd="0" parTransId="{5FA54031-81A7-426F-8418-7423A7B4569E}" sibTransId="{5DC6326A-ED60-4DCE-8D55-4747A57EEFD1}"/>
    <dgm:cxn modelId="{F83D1B11-ECDF-4C47-9EDF-BF85E8627657}" type="presOf" srcId="{4A90A672-AADA-4A92-A868-D09362D19709}" destId="{D82CC5A6-20B1-4D41-BAE8-557596F32604}" srcOrd="0" destOrd="0" presId="urn:microsoft.com/office/officeart/2009/3/layout/IncreasingArrowsProcess"/>
    <dgm:cxn modelId="{13D900DC-283F-41F7-B24B-0529B8152160}" type="presOf" srcId="{508CC84D-E223-4637-94BB-959EA9401336}" destId="{20F3A2B8-A87C-46C6-AF2F-DE66CC2AFC12}" srcOrd="0" destOrd="0" presId="urn:microsoft.com/office/officeart/2009/3/layout/IncreasingArrowsProcess"/>
    <dgm:cxn modelId="{4D1F0718-6F95-4336-83B5-C886792D06CF}" srcId="{1AE94B31-A830-407F-96F2-95FCEE3857C2}" destId="{239AE68D-C51D-4689-A644-07009615F619}" srcOrd="1" destOrd="0" parTransId="{6F4A1E2A-534B-4247-B600-8FB0B6185696}" sibTransId="{85C8368C-D334-47D2-B701-54220FDF1634}"/>
    <dgm:cxn modelId="{CDB567D2-33F6-4DA4-89BB-B3B104B2E4AF}" type="presOf" srcId="{239AE68D-C51D-4689-A644-07009615F619}" destId="{95289B67-9953-48CA-900C-6FE6EA8FF917}" srcOrd="0" destOrd="0" presId="urn:microsoft.com/office/officeart/2009/3/layout/IncreasingArrowsProcess"/>
    <dgm:cxn modelId="{44781A6D-C4DC-4702-8B8D-B81A45AB1D88}" type="presOf" srcId="{026D7E23-0539-4309-8336-DCC8B62FA417}" destId="{21C0B364-FBE6-42F8-87F5-0DBDFE41F3FA}" srcOrd="0" destOrd="0" presId="urn:microsoft.com/office/officeart/2009/3/layout/IncreasingArrowsProcess"/>
    <dgm:cxn modelId="{56CF0F0D-4B96-4D3A-ADC6-D9782D7AEB1A}" type="presOf" srcId="{4D88D861-7430-4B59-905D-CFFA2912D0C5}" destId="{3F952958-362E-443F-A929-608B86130E95}" srcOrd="0" destOrd="0" presId="urn:microsoft.com/office/officeart/2009/3/layout/IncreasingArrowsProcess"/>
    <dgm:cxn modelId="{4E037268-1544-4909-9D86-FB0555A8FBC5}" srcId="{1902DDFB-5643-4790-9FC6-2881C0C365D4}" destId="{581D89E2-662E-4A25-B796-61EE1599E77F}" srcOrd="1" destOrd="0" parTransId="{F86774E3-4F12-489D-89F2-C22B0C2F5723}" sibTransId="{921EF088-8C2A-46FB-8F21-C0E807018EFC}"/>
    <dgm:cxn modelId="{DF77AD6A-50A6-4F52-978B-708936AC504E}" type="presParOf" srcId="{BBE941A0-B290-4BAA-ADFC-EBD2B35C0042}" destId="{D82CC5A6-20B1-4D41-BAE8-557596F32604}" srcOrd="0" destOrd="0" presId="urn:microsoft.com/office/officeart/2009/3/layout/IncreasingArrowsProcess"/>
    <dgm:cxn modelId="{2DACC751-188B-4A06-A086-F0352CC7CA53}" type="presParOf" srcId="{BBE941A0-B290-4BAA-ADFC-EBD2B35C0042}" destId="{3F952958-362E-443F-A929-608B86130E95}" srcOrd="1" destOrd="0" presId="urn:microsoft.com/office/officeart/2009/3/layout/IncreasingArrowsProcess"/>
    <dgm:cxn modelId="{BA7FCE7B-3B42-42EF-BD3E-F58CB708CEC8}" type="presParOf" srcId="{BBE941A0-B290-4BAA-ADFC-EBD2B35C0042}" destId="{95289B67-9953-48CA-900C-6FE6EA8FF917}" srcOrd="2" destOrd="0" presId="urn:microsoft.com/office/officeart/2009/3/layout/IncreasingArrowsProcess"/>
    <dgm:cxn modelId="{BF9400AC-A533-4EC0-AEF2-18A79C81F47A}" type="presParOf" srcId="{BBE941A0-B290-4BAA-ADFC-EBD2B35C0042}" destId="{70B713EC-8FDA-4991-9A1C-A2522F7C313E}" srcOrd="3" destOrd="0" presId="urn:microsoft.com/office/officeart/2009/3/layout/IncreasingArrowsProcess"/>
    <dgm:cxn modelId="{59D4CD90-D5F0-4067-86C3-DB6D93FF1CC7}" type="presParOf" srcId="{BBE941A0-B290-4BAA-ADFC-EBD2B35C0042}" destId="{97D9A747-7D4E-4CAB-AA10-B2A7D537CE4E}" srcOrd="4" destOrd="0" presId="urn:microsoft.com/office/officeart/2009/3/layout/IncreasingArrowsProcess"/>
    <dgm:cxn modelId="{8D7E4F8E-E70B-4C5A-86E4-CD21E5D7A32B}" type="presParOf" srcId="{BBE941A0-B290-4BAA-ADFC-EBD2B35C0042}" destId="{21C0B364-FBE6-42F8-87F5-0DBDFE41F3FA}" srcOrd="5" destOrd="0" presId="urn:microsoft.com/office/officeart/2009/3/layout/IncreasingArrowsProcess"/>
    <dgm:cxn modelId="{EF0083D2-D1B5-4367-9B9A-57E3CEAF640E}" type="presParOf" srcId="{BBE941A0-B290-4BAA-ADFC-EBD2B35C0042}" destId="{20F3A2B8-A87C-46C6-AF2F-DE66CC2AFC12}" srcOrd="6" destOrd="0" presId="urn:microsoft.com/office/officeart/2009/3/layout/IncreasingArrowsProcess"/>
    <dgm:cxn modelId="{C161133B-5A6E-44BA-9AC2-EEED2325D58F}" type="presParOf" srcId="{BBE941A0-B290-4BAA-ADFC-EBD2B35C0042}" destId="{16186D63-ECE1-4D8F-A772-7C68D3EF744F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D05D0-D060-4799-ABBC-FBABF55AAA97}">
      <dsp:nvSpPr>
        <dsp:cNvPr id="0" name=""/>
        <dsp:cNvSpPr/>
      </dsp:nvSpPr>
      <dsp:spPr>
        <a:xfrm>
          <a:off x="2344" y="0"/>
          <a:ext cx="2351856" cy="4571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2011</a:t>
          </a:r>
          <a:endParaRPr lang="en-US" sz="2300" kern="1200" dirty="0"/>
        </a:p>
      </dsp:txBody>
      <dsp:txXfrm>
        <a:off x="2344" y="0"/>
        <a:ext cx="2237556" cy="457199"/>
      </dsp:txXfrm>
    </dsp:sp>
    <dsp:sp modelId="{B2CF0B22-A7EB-43A6-AD7C-F4DFCD984EC3}">
      <dsp:nvSpPr>
        <dsp:cNvPr id="0" name=""/>
        <dsp:cNvSpPr/>
      </dsp:nvSpPr>
      <dsp:spPr>
        <a:xfrm>
          <a:off x="1883829" y="0"/>
          <a:ext cx="2351856" cy="457199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2012</a:t>
          </a:r>
          <a:endParaRPr lang="en-US" sz="2300" kern="1200" dirty="0"/>
        </a:p>
      </dsp:txBody>
      <dsp:txXfrm>
        <a:off x="2112429" y="0"/>
        <a:ext cx="1894657" cy="457199"/>
      </dsp:txXfrm>
    </dsp:sp>
    <dsp:sp modelId="{87391CBA-67D1-475B-9D0E-7E7239551038}">
      <dsp:nvSpPr>
        <dsp:cNvPr id="0" name=""/>
        <dsp:cNvSpPr/>
      </dsp:nvSpPr>
      <dsp:spPr>
        <a:xfrm>
          <a:off x="3765314" y="0"/>
          <a:ext cx="2351856" cy="457199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2013</a:t>
          </a:r>
          <a:endParaRPr lang="en-US" sz="2300" kern="1200" dirty="0"/>
        </a:p>
      </dsp:txBody>
      <dsp:txXfrm>
        <a:off x="3993914" y="0"/>
        <a:ext cx="1894657" cy="457199"/>
      </dsp:txXfrm>
    </dsp:sp>
    <dsp:sp modelId="{2C15BF5A-D194-44B6-B6E9-465624ED6517}">
      <dsp:nvSpPr>
        <dsp:cNvPr id="0" name=""/>
        <dsp:cNvSpPr/>
      </dsp:nvSpPr>
      <dsp:spPr>
        <a:xfrm>
          <a:off x="5646799" y="0"/>
          <a:ext cx="2351856" cy="457199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2014</a:t>
          </a:r>
          <a:endParaRPr lang="en-US" sz="2300" kern="1200" dirty="0"/>
        </a:p>
      </dsp:txBody>
      <dsp:txXfrm>
        <a:off x="5875399" y="0"/>
        <a:ext cx="1894657" cy="457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CC5A6-20B1-4D41-BAE8-557596F32604}">
      <dsp:nvSpPr>
        <dsp:cNvPr id="0" name=""/>
        <dsp:cNvSpPr/>
      </dsp:nvSpPr>
      <dsp:spPr>
        <a:xfrm>
          <a:off x="0" y="422965"/>
          <a:ext cx="6319405" cy="9200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6052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Implementation Agreements</a:t>
          </a:r>
          <a:endParaRPr lang="en-US" sz="1700" kern="1200" dirty="0"/>
        </a:p>
      </dsp:txBody>
      <dsp:txXfrm>
        <a:off x="0" y="652968"/>
        <a:ext cx="6089403" cy="460005"/>
      </dsp:txXfrm>
    </dsp:sp>
    <dsp:sp modelId="{3F952958-362E-443F-A929-608B86130E95}">
      <dsp:nvSpPr>
        <dsp:cNvPr id="0" name=""/>
        <dsp:cNvSpPr/>
      </dsp:nvSpPr>
      <dsp:spPr>
        <a:xfrm>
          <a:off x="0" y="1133927"/>
          <a:ext cx="1456622" cy="1701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Application Profiles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Standards Updates</a:t>
          </a:r>
          <a:endParaRPr lang="en-US" sz="1600" kern="1200" dirty="0"/>
        </a:p>
      </dsp:txBody>
      <dsp:txXfrm>
        <a:off x="0" y="1133927"/>
        <a:ext cx="1456622" cy="1701742"/>
      </dsp:txXfrm>
    </dsp:sp>
    <dsp:sp modelId="{95289B67-9953-48CA-900C-6FE6EA8FF917}">
      <dsp:nvSpPr>
        <dsp:cNvPr id="0" name=""/>
        <dsp:cNvSpPr/>
      </dsp:nvSpPr>
      <dsp:spPr>
        <a:xfrm>
          <a:off x="1456622" y="729526"/>
          <a:ext cx="4862782" cy="9200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6052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Test Requirements</a:t>
          </a:r>
          <a:endParaRPr lang="en-US" sz="1700" kern="1200" dirty="0"/>
        </a:p>
      </dsp:txBody>
      <dsp:txXfrm>
        <a:off x="1456622" y="959529"/>
        <a:ext cx="4632780" cy="460005"/>
      </dsp:txXfrm>
    </dsp:sp>
    <dsp:sp modelId="{70B713EC-8FDA-4991-9A1C-A2522F7C313E}">
      <dsp:nvSpPr>
        <dsp:cNvPr id="0" name=""/>
        <dsp:cNvSpPr/>
      </dsp:nvSpPr>
      <dsp:spPr>
        <a:xfrm>
          <a:off x="1456622" y="1440488"/>
          <a:ext cx="1456622" cy="16583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Requirements Breakdown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Requirements verification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Test Procedures</a:t>
          </a:r>
          <a:endParaRPr lang="en-US" sz="1600" kern="1200" dirty="0"/>
        </a:p>
      </dsp:txBody>
      <dsp:txXfrm>
        <a:off x="1456622" y="1440488"/>
        <a:ext cx="1456622" cy="1658366"/>
      </dsp:txXfrm>
    </dsp:sp>
    <dsp:sp modelId="{97D9A747-7D4E-4CAB-AA10-B2A7D537CE4E}">
      <dsp:nvSpPr>
        <dsp:cNvPr id="0" name=""/>
        <dsp:cNvSpPr/>
      </dsp:nvSpPr>
      <dsp:spPr>
        <a:xfrm>
          <a:off x="2913245" y="1036088"/>
          <a:ext cx="3406159" cy="9200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6052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Software Implementation</a:t>
          </a:r>
          <a:endParaRPr lang="en-US" sz="1700" kern="1200" dirty="0"/>
        </a:p>
      </dsp:txBody>
      <dsp:txXfrm>
        <a:off x="2913245" y="1266091"/>
        <a:ext cx="3176157" cy="460005"/>
      </dsp:txXfrm>
    </dsp:sp>
    <dsp:sp modelId="{21C0B364-FBE6-42F8-87F5-0DBDFE41F3FA}">
      <dsp:nvSpPr>
        <dsp:cNvPr id="0" name=""/>
        <dsp:cNvSpPr/>
      </dsp:nvSpPr>
      <dsp:spPr>
        <a:xfrm>
          <a:off x="2913245" y="1747050"/>
          <a:ext cx="1456622" cy="1669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Green Button Download My Data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Green Button Connect My Data</a:t>
          </a:r>
          <a:endParaRPr lang="en-US" sz="1600" kern="1200" dirty="0"/>
        </a:p>
      </dsp:txBody>
      <dsp:txXfrm>
        <a:off x="2913245" y="1747050"/>
        <a:ext cx="1456622" cy="1669455"/>
      </dsp:txXfrm>
    </dsp:sp>
    <dsp:sp modelId="{20F3A2B8-A87C-46C6-AF2F-DE66CC2AFC12}">
      <dsp:nvSpPr>
        <dsp:cNvPr id="0" name=""/>
        <dsp:cNvSpPr/>
      </dsp:nvSpPr>
      <dsp:spPr>
        <a:xfrm>
          <a:off x="4369868" y="1342649"/>
          <a:ext cx="1949536" cy="9200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6052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ITCA</a:t>
          </a:r>
          <a:endParaRPr lang="en-US" sz="1700" kern="1200" dirty="0"/>
        </a:p>
      </dsp:txBody>
      <dsp:txXfrm>
        <a:off x="4369868" y="1572652"/>
        <a:ext cx="1719534" cy="460005"/>
      </dsp:txXfrm>
    </dsp:sp>
    <dsp:sp modelId="{16186D63-ECE1-4D8F-A772-7C68D3EF744F}">
      <dsp:nvSpPr>
        <dsp:cNvPr id="0" name=""/>
        <dsp:cNvSpPr/>
      </dsp:nvSpPr>
      <dsp:spPr>
        <a:xfrm>
          <a:off x="4369868" y="2053611"/>
          <a:ext cx="1469893" cy="1689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Certification Mark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Certification Process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Certification Bodies</a:t>
          </a:r>
          <a:endParaRPr lang="en-US" sz="1600" kern="1200" dirty="0"/>
        </a:p>
      </dsp:txBody>
      <dsp:txXfrm>
        <a:off x="4369868" y="2053611"/>
        <a:ext cx="1469893" cy="1689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0821-6123-4425-AC58-6E4F677FB0BA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2448D-A586-4CB6-A944-080B10D83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9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5581" y="8684928"/>
            <a:ext cx="2970869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4" tIns="46193" rIns="92384" bIns="46193" anchor="b"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BE87BD29-EF46-4591-83AF-854491D3B9D7}" type="slidenum">
              <a:rPr 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1038"/>
            <a:ext cx="4545013" cy="34099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B7E48-93F9-2447-BE68-F1E34BC5F9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2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081" y="823195"/>
            <a:ext cx="7650714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B5D7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9322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9428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7B41-41C5-4A66-B7B6-670E29176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1AF-A42A-4C5C-B80E-E5F13286C5D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7B41-41C5-4A66-B7B6-670E29176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1AF-A42A-4C5C-B80E-E5F13286C5D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7B41-41C5-4A66-B7B6-670E29176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09600" y="6340475"/>
            <a:ext cx="54213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85800"/>
            <a:ext cx="533400" cy="244475"/>
          </a:xfrm>
          <a:prstGeom prst="rect">
            <a:avLst/>
          </a:prstGeom>
        </p:spPr>
        <p:txBody>
          <a:bodyPr lIns="0" tIns="0" rIns="0" bIns="0"/>
          <a:lstStyle/>
          <a:p>
            <a:fld id="{DD288DD5-8350-477B-AEC9-1C5A84C0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4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coveryAct SmartGrid_program templat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0307" cy="6858000"/>
          </a:xfrm>
          <a:prstGeom prst="rect">
            <a:avLst/>
          </a:prstGeom>
        </p:spPr>
      </p:pic>
      <p:pic>
        <p:nvPicPr>
          <p:cNvPr id="11" name="Picture 10" descr="smartgrid-recact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72" y="5943600"/>
            <a:ext cx="3314700" cy="602673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2362200"/>
            <a:ext cx="7086600" cy="1524000"/>
          </a:xfrm>
          <a:prstGeom prst="rect">
            <a:avLst/>
          </a:prstGeom>
        </p:spPr>
        <p:txBody>
          <a:bodyPr anchor="b"/>
          <a:lstStyle>
            <a:lvl1pPr marL="0" indent="0">
              <a:defRPr sz="4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Presentation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886200"/>
            <a:ext cx="6324600" cy="533400"/>
          </a:xfrm>
          <a:prstGeom prst="rect">
            <a:avLst/>
          </a:prstGeom>
        </p:spPr>
        <p:txBody>
          <a:bodyPr/>
          <a:lstStyle>
            <a:lvl1pPr marL="0" indent="0"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Presentation Subtitle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1219200"/>
            <a:ext cx="1752600" cy="533400"/>
          </a:xfrm>
          <a:prstGeom prst="rect">
            <a:avLst/>
          </a:prstGeom>
        </p:spPr>
        <p:txBody>
          <a:bodyPr/>
          <a:lstStyle>
            <a:lvl1pPr>
              <a:defRPr sz="22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MM.DD.YYYY</a:t>
            </a:r>
            <a:endParaRPr lang="en-US" dirty="0"/>
          </a:p>
        </p:txBody>
      </p:sp>
      <p:pic>
        <p:nvPicPr>
          <p:cNvPr id="28" name="Picture 27" descr="DOE Seal_Color_Hi_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86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1601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umb Trail, Tag Lin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14400"/>
            <a:ext cx="8507104" cy="6096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defRPr sz="2000" b="1" i="0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enter tagline text. The tagline should be a complete sentence with a period.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5850" y="6534150"/>
            <a:ext cx="526473" cy="233548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fld id="{1753A05B-CB96-436E-B277-DFD293FE756D}" type="slidenum">
              <a:rPr lang="en-US" sz="1100" smtClean="0">
                <a:solidFill>
                  <a:srgbClr val="595959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t>‹#›</a:t>
            </a:fld>
            <a:endParaRPr lang="en-US" sz="1100" dirty="0" err="1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1676400"/>
            <a:ext cx="8534400" cy="4419600"/>
          </a:xfrm>
          <a:prstGeom prst="rect">
            <a:avLst/>
          </a:prstGeom>
          <a:ln w="12700">
            <a:noFill/>
          </a:ln>
        </p:spPr>
        <p:txBody>
          <a:bodyPr tIns="91440" bIns="91440"/>
          <a:lstStyle>
            <a:lvl1pPr marL="177800" indent="-177800">
              <a:lnSpc>
                <a:spcPct val="100000"/>
              </a:lnSpc>
              <a:buSzPct val="125000"/>
              <a:buFont typeface="Arial" pitchFamily="34" charset="0"/>
              <a:buChar char="•"/>
              <a:defRPr sz="1600" i="0">
                <a:solidFill>
                  <a:schemeClr val="tx1"/>
                </a:solidFill>
              </a:defRPr>
            </a:lvl1pPr>
            <a:lvl2pPr marL="341313" indent="-163513">
              <a:lnSpc>
                <a:spcPct val="100000"/>
              </a:lnSpc>
              <a:buFont typeface="Palatino Linotype" pitchFamily="18" charset="0"/>
              <a:buChar char="–"/>
              <a:defRPr sz="1600">
                <a:solidFill>
                  <a:schemeClr val="tx1"/>
                </a:solidFill>
              </a:defRPr>
            </a:lvl2pPr>
            <a:lvl3pPr marL="519113" indent="-177800">
              <a:lnSpc>
                <a:spcPct val="100000"/>
              </a:lnSpc>
              <a:buFont typeface="Courier New" pitchFamily="49" charset="0"/>
              <a:buChar char="o"/>
              <a:defRPr sz="1600">
                <a:solidFill>
                  <a:schemeClr val="tx1"/>
                </a:solidFill>
              </a:defRPr>
            </a:lvl3pPr>
            <a:lvl4pPr marL="682625" indent="-163513">
              <a:lnSpc>
                <a:spcPct val="100000"/>
              </a:lnSpc>
              <a:buFont typeface="Palatino Linotype" pitchFamily="18" charset="0"/>
              <a:buChar char="›"/>
              <a:defRPr sz="1600" i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0010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umb Trail &amp; Tag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white">
          <a:xfrm>
            <a:off x="304800" y="685800"/>
            <a:ext cx="8507104" cy="228600"/>
          </a:xfrm>
          <a:prstGeom prst="rect">
            <a:avLst/>
          </a:prstGeom>
        </p:spPr>
        <p:txBody>
          <a:bodyPr anchor="ctr"/>
          <a:lstStyle>
            <a:lvl1pPr>
              <a:defRPr lang="en-US" sz="1200" b="0" i="0" kern="1200" dirty="0" smtClean="0">
                <a:solidFill>
                  <a:schemeClr val="accent3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marL="285750" lvl="0" indent="-28575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Section » Subsection › Description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14400"/>
            <a:ext cx="8507104" cy="6096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defRPr sz="2000" b="1" i="0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enter tagline text. The tagline should be a complete sentence with a period.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5850" y="6534150"/>
            <a:ext cx="526473" cy="233548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fld id="{1753A05B-CB96-436E-B277-DFD293FE756D}" type="slidenum">
              <a:rPr lang="en-US" sz="1100" smtClean="0">
                <a:solidFill>
                  <a:srgbClr val="595959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t>‹#›</a:t>
            </a:fld>
            <a:endParaRPr lang="en-US" sz="1100" dirty="0" err="1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705850" y="6534150"/>
            <a:ext cx="526473" cy="233548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fld id="{1753A05B-CB96-436E-B277-DFD293FE756D}" type="slidenum">
              <a:rPr lang="en-US" sz="1100" smtClean="0">
                <a:solidFill>
                  <a:srgbClr val="595959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t>‹#›</a:t>
            </a:fld>
            <a:endParaRPr lang="en-US" sz="1100" dirty="0" err="1" smtClean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7449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umb Trai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white">
          <a:xfrm>
            <a:off x="304800" y="685800"/>
            <a:ext cx="8507104" cy="228600"/>
          </a:xfrm>
          <a:prstGeom prst="rect">
            <a:avLst/>
          </a:prstGeom>
        </p:spPr>
        <p:txBody>
          <a:bodyPr anchor="ctr"/>
          <a:lstStyle>
            <a:lvl1pPr>
              <a:defRPr lang="en-US" sz="1200" b="0" i="0" kern="1200" dirty="0" smtClean="0">
                <a:solidFill>
                  <a:schemeClr val="accent3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marL="285750" lvl="0" indent="-28575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Section » Subsection › Description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5850" y="6534150"/>
            <a:ext cx="526473" cy="233548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fld id="{1753A05B-CB96-436E-B277-DFD293FE756D}" type="slidenum">
              <a:rPr lang="en-US" sz="1100" smtClean="0">
                <a:solidFill>
                  <a:srgbClr val="595959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t>‹#›</a:t>
            </a:fld>
            <a:endParaRPr lang="en-US" sz="1100" dirty="0" err="1" smtClean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5760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330337" y="6444344"/>
            <a:ext cx="457200" cy="304800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RecoveryAct SmartGrid_program template3.jpg"/>
          <p:cNvPicPr>
            <a:picLocks noChangeAspect="1"/>
          </p:cNvPicPr>
          <p:nvPr/>
        </p:nvPicPr>
        <p:blipFill>
          <a:blip r:embed="rId2" cstate="print"/>
          <a:srcRect l="24877" t="249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smartgrid-recact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72" y="5943600"/>
            <a:ext cx="3314700" cy="602673"/>
          </a:xfrm>
          <a:prstGeom prst="rect">
            <a:avLst/>
          </a:prstGeom>
        </p:spPr>
      </p:pic>
      <p:pic>
        <p:nvPicPr>
          <p:cNvPr id="14" name="Picture 13" descr="RecoveryAct SmartGrid_program template3.jpg"/>
          <p:cNvPicPr>
            <a:picLocks noChangeAspect="1"/>
          </p:cNvPicPr>
          <p:nvPr/>
        </p:nvPicPr>
        <p:blipFill>
          <a:blip r:embed="rId2" cstate="print"/>
          <a:srcRect b="86667"/>
          <a:stretch>
            <a:fillRect/>
          </a:stretch>
        </p:blipFill>
        <p:spPr>
          <a:xfrm>
            <a:off x="3693" y="0"/>
            <a:ext cx="9140307" cy="914400"/>
          </a:xfrm>
          <a:prstGeom prst="rect">
            <a:avLst/>
          </a:prstGeom>
        </p:spPr>
      </p:pic>
      <p:pic>
        <p:nvPicPr>
          <p:cNvPr id="15" name="Picture 14" descr="RecoveryAct SmartGrid_program template3.jpg"/>
          <p:cNvPicPr>
            <a:picLocks noChangeAspect="1"/>
          </p:cNvPicPr>
          <p:nvPr/>
        </p:nvPicPr>
        <p:blipFill>
          <a:blip r:embed="rId2" cstate="print"/>
          <a:srcRect t="22639" b="75833"/>
          <a:stretch>
            <a:fillRect/>
          </a:stretch>
        </p:blipFill>
        <p:spPr>
          <a:xfrm>
            <a:off x="3693" y="885825"/>
            <a:ext cx="9140307" cy="104775"/>
          </a:xfrm>
          <a:prstGeom prst="rect">
            <a:avLst/>
          </a:prstGeom>
        </p:spPr>
      </p:pic>
      <p:pic>
        <p:nvPicPr>
          <p:cNvPr id="26" name="Picture 25" descr="DOE Seal_Color_Hi_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9213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white">
          <a:xfrm>
            <a:off x="506104" y="547048"/>
            <a:ext cx="8305800" cy="228600"/>
          </a:xfrm>
          <a:prstGeom prst="rect">
            <a:avLst/>
          </a:prstGeom>
        </p:spPr>
        <p:txBody>
          <a:bodyPr/>
          <a:lstStyle>
            <a:lvl1pPr>
              <a:defRPr lang="en-US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lvl="0" indent="-28575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Section » Subsection › Description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6104" y="838200"/>
            <a:ext cx="8305800" cy="609600"/>
          </a:xfrm>
          <a:prstGeom prst="rect">
            <a:avLst/>
          </a:prstGeom>
        </p:spPr>
        <p:txBody>
          <a:bodyPr/>
          <a:lstStyle>
            <a:lvl1pPr marL="0" indent="0">
              <a:defRPr sz="2000" b="1" i="0">
                <a:latin typeface="+mn-lt"/>
              </a:defRPr>
            </a:lvl1pPr>
          </a:lstStyle>
          <a:p>
            <a:pPr lvl="0"/>
            <a:r>
              <a:rPr lang="en-US" dirty="0" smtClean="0"/>
              <a:t>#######This tagline should be no more than 2 lines, be grammatically correct and end in a period. Font: Size 20, Palatino Linotype ######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705850" y="6534150"/>
            <a:ext cx="526473" cy="233548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fld id="{1753A05B-CB96-436E-B277-DFD293FE756D}" type="slidenum">
              <a:rPr lang="en-US" sz="1100" smtClean="0">
                <a:solidFill>
                  <a:srgbClr val="595959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t>‹#›</a:t>
            </a:fld>
            <a:endParaRPr lang="en-US" sz="1100" dirty="0" err="1" smtClean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1241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D415403-60B8-0343-862C-B9775C01FCF4}" type="datetimeFigureOut">
              <a:rPr lang="en-US" sz="180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2/21/2014</a:t>
            </a:fld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86F6C4D-A356-0245-999D-2014B623F66C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RecoveryAct SmartGrid_program 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93" y="0"/>
            <a:ext cx="9140307" cy="6858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905000"/>
            <a:ext cx="70866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4343400"/>
            <a:ext cx="69342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Presenter Name and Date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438400" y="3352800"/>
            <a:ext cx="50292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32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3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3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3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2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1AF-A42A-4C5C-B80E-E5F13286C5D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7B41-41C5-4A66-B7B6-670E29176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04800" y="1066800"/>
            <a:ext cx="8534400" cy="5029200"/>
          </a:xfrm>
          <a:prstGeom prst="rect">
            <a:avLst/>
          </a:prstGeom>
          <a:ln w="12700">
            <a:noFill/>
          </a:ln>
        </p:spPr>
        <p:txBody>
          <a:bodyPr tIns="91440" bIns="91440">
            <a:normAutofit/>
          </a:bodyPr>
          <a:lstStyle>
            <a:lvl1pPr marL="457200" indent="-457200">
              <a:lnSpc>
                <a:spcPct val="100000"/>
              </a:lnSpc>
              <a:buSzPct val="125000"/>
              <a:buFont typeface="Wingdings" pitchFamily="2" charset="2"/>
              <a:buChar char="§"/>
              <a:defRPr sz="2400" b="1" i="0">
                <a:solidFill>
                  <a:schemeClr val="tx1"/>
                </a:solidFill>
              </a:defRPr>
            </a:lvl1pPr>
            <a:lvl2pPr marL="341313" indent="-163513">
              <a:lnSpc>
                <a:spcPct val="100000"/>
              </a:lnSpc>
              <a:buFont typeface="Palatino Linotype" pitchFamily="18" charset="0"/>
              <a:buChar char="–"/>
              <a:defRPr sz="3600">
                <a:solidFill>
                  <a:schemeClr val="tx1"/>
                </a:solidFill>
              </a:defRPr>
            </a:lvl2pPr>
            <a:lvl3pPr marL="519113" indent="-177800">
              <a:lnSpc>
                <a:spcPct val="100000"/>
              </a:lnSpc>
              <a:buFont typeface="Courier New" pitchFamily="49" charset="0"/>
              <a:buChar char="o"/>
              <a:defRPr sz="3600">
                <a:solidFill>
                  <a:schemeClr val="tx1"/>
                </a:solidFill>
              </a:defRPr>
            </a:lvl3pPr>
            <a:lvl4pPr marL="914400" indent="-457200">
              <a:lnSpc>
                <a:spcPct val="100000"/>
              </a:lnSpc>
              <a:buClr>
                <a:schemeClr val="accent3">
                  <a:lumMod val="75000"/>
                </a:schemeClr>
              </a:buClr>
              <a:buFont typeface="Calibri" pitchFamily="34" charset="0"/>
              <a:buChar char="—"/>
              <a:defRPr sz="2000" i="0">
                <a:solidFill>
                  <a:schemeClr val="tx1"/>
                </a:solidFill>
              </a:defRPr>
            </a:lvl4pPr>
            <a:lvl5pPr marL="1143000" indent="-228600">
              <a:buClr>
                <a:srgbClr val="00B0F0"/>
              </a:buClr>
              <a:buSzPct val="60000"/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86200" y="0"/>
            <a:ext cx="5257800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705850" y="6534150"/>
            <a:ext cx="526473" cy="233548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fld id="{1753A05B-CB96-436E-B277-DFD293FE756D}" type="slidenum">
              <a:rPr lang="en-US" sz="1100" smtClean="0">
                <a:solidFill>
                  <a:srgbClr val="595959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t>‹#›</a:t>
            </a:fld>
            <a:endParaRPr lang="en-US" sz="1100" dirty="0" err="1" smtClean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79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3800" y="0"/>
            <a:ext cx="54102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705850" y="6534150"/>
            <a:ext cx="526473" cy="233548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fld id="{1753A05B-CB96-436E-B277-DFD293FE756D}" type="slidenum">
              <a:rPr lang="en-US" sz="1100" smtClean="0">
                <a:solidFill>
                  <a:srgbClr val="595959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t>‹#›</a:t>
            </a:fld>
            <a:endParaRPr lang="en-US" sz="1100" dirty="0" err="1" smtClean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731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umb Trail &amp; Tag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white">
          <a:xfrm>
            <a:off x="304800" y="685800"/>
            <a:ext cx="8507104" cy="228600"/>
          </a:xfrm>
          <a:prstGeom prst="rect">
            <a:avLst/>
          </a:prstGeom>
        </p:spPr>
        <p:txBody>
          <a:bodyPr anchor="ctr"/>
          <a:lstStyle>
            <a:lvl1pPr>
              <a:defRPr lang="en-US" sz="1200" b="0" i="0" kern="1200" dirty="0" smtClean="0">
                <a:solidFill>
                  <a:schemeClr val="accent3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marL="285750" lvl="0" indent="-28575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Section » Subsection › Description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14400"/>
            <a:ext cx="8507104" cy="6096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defRPr sz="2000" b="1" i="0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enter tagline text. The tagline should be a complete sentence with a period.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705850" y="6534150"/>
            <a:ext cx="526473" cy="233548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fld id="{1753A05B-CB96-436E-B277-DFD293FE756D}" type="slidenum">
              <a:rPr lang="en-US" sz="1100" smtClean="0">
                <a:solidFill>
                  <a:srgbClr val="595959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</a:pPr>
              <a:t>‹#›</a:t>
            </a:fld>
            <a:endParaRPr lang="en-US" sz="1100" dirty="0" err="1" smtClean="0">
              <a:solidFill>
                <a:srgbClr val="5959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9086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34200" y="6583680"/>
            <a:ext cx="2133600" cy="274320"/>
          </a:xfrm>
          <a:prstGeom prst="rect">
            <a:avLst/>
          </a:prstGeom>
        </p:spPr>
        <p:txBody>
          <a:bodyPr/>
          <a:lstStyle/>
          <a:p>
            <a:pPr defTabSz="457200"/>
            <a:fld id="{5F739D47-BF5C-4F21-8DD2-5BC4A591B4B7}" type="slidenum">
              <a:rPr lang="en-US" sz="240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defTabSz="457200"/>
              <a:t>‹#›</a:t>
            </a:fld>
            <a:endParaRPr lang="en-US" sz="2400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96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591BB24-4885-4A53-A64F-EF42E04B6BDE}" type="datetime1">
              <a:rPr lang="en-US" sz="1800" smtClean="0">
                <a:solidFill>
                  <a:srgbClr val="595959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2/21/2014</a:t>
            </a:fld>
            <a:endParaRPr lang="en-US" sz="180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DFE4-F3E9-4423-B86C-5377BA8E5D23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59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6077CC-CF43-4B89-960E-24B78DA90593}" type="datetime1">
              <a:rPr lang="en-US" sz="1800" smtClean="0">
                <a:solidFill>
                  <a:srgbClr val="595959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2/21/2014</a:t>
            </a:fld>
            <a:endParaRPr lang="en-US" sz="180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96-2EB7-4C9E-80AE-CC1F5F2725A3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10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08C74B3-AED4-4791-A823-7E4933592E20}" type="datetime1">
              <a:rPr lang="en-US" sz="1800" smtClean="0">
                <a:solidFill>
                  <a:srgbClr val="595959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2/21/2014</a:t>
            </a:fld>
            <a:endParaRPr lang="en-US" sz="180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1D64-A1A5-4B08-823B-DB436CAA4F7B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4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429" y="2066925"/>
            <a:ext cx="7599363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429" y="566738"/>
            <a:ext cx="759936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1AF-A42A-4C5C-B80E-E5F13286C5D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7B41-41C5-4A66-B7B6-670E29176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1AF-A42A-4C5C-B80E-E5F13286C5D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7B41-41C5-4A66-B7B6-670E29176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1AF-A42A-4C5C-B80E-E5F13286C5D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7B41-41C5-4A66-B7B6-670E29176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1AF-A42A-4C5C-B80E-E5F13286C5D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7B41-41C5-4A66-B7B6-670E29176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1AF-A42A-4C5C-B80E-E5F13286C5D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7B41-41C5-4A66-B7B6-670E29176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1AF-A42A-4C5C-B80E-E5F13286C5D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7B41-41C5-4A66-B7B6-670E29176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1AF-A42A-4C5C-B80E-E5F13286C5D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7B41-41C5-4A66-B7B6-670E29176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646" y="222444"/>
            <a:ext cx="79812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ACF41AF-A42A-4C5C-B80E-E5F13286C5D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9217B41-41C5-4A66-B7B6-670E291767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23198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B5D7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66006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smartgrid-recactlog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4800" y="6316915"/>
            <a:ext cx="2137765" cy="388685"/>
          </a:xfrm>
          <a:prstGeom prst="rect">
            <a:avLst/>
          </a:prstGeom>
        </p:spPr>
      </p:pic>
      <p:pic>
        <p:nvPicPr>
          <p:cNvPr id="4" name="Picture 3" descr="RecoveryAct SmartGrid_programheader3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4000" cy="775855"/>
          </a:xfrm>
          <a:prstGeom prst="rect">
            <a:avLst/>
          </a:prstGeom>
        </p:spPr>
      </p:pic>
      <p:pic>
        <p:nvPicPr>
          <p:cNvPr id="7" name="Picture 6" descr="RecoveryAct SmartGrid_header-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77585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82000" y="651510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5092C6-F32E-430E-8637-C3B5958024AF}" type="slidenum">
              <a:rPr lang="en-US" smtClean="0">
                <a:solidFill>
                  <a:srgbClr val="FFFFFF">
                    <a:lumMod val="6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61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marL="3175" algn="l" rtl="0" eaLnBrk="1" fontAlgn="base" hangingPunct="1">
        <a:spcBef>
          <a:spcPct val="0"/>
        </a:spcBef>
        <a:spcAft>
          <a:spcPct val="0"/>
        </a:spcAft>
        <a:defRPr sz="2000" b="1" baseline="0">
          <a:solidFill>
            <a:schemeClr val="tx1"/>
          </a:solidFill>
          <a:latin typeface="+mn-lt"/>
          <a:ea typeface="+mj-ea"/>
          <a:cs typeface="+mj-cs"/>
        </a:defRPr>
      </a:lvl1pPr>
      <a:lvl2pPr marL="31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2pPr>
      <a:lvl3pPr marL="31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3pPr>
      <a:lvl4pPr marL="31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4pPr>
      <a:lvl5pPr marL="31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5pPr>
      <a:lvl6pPr marL="4603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6pPr>
      <a:lvl7pPr marL="9175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7pPr>
      <a:lvl8pPr marL="13747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8pPr>
      <a:lvl9pPr marL="18319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9pPr>
    </p:titleStyle>
    <p:bodyStyle>
      <a:lvl1pPr marL="285750" indent="-28575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None/>
        <a:defRPr lang="en-US" sz="1000" i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413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None/>
        <a:defRPr sz="1600">
          <a:solidFill>
            <a:schemeClr val="tx1"/>
          </a:solidFill>
          <a:latin typeface="+mn-lt"/>
        </a:defRPr>
      </a:lvl2pPr>
      <a:lvl3pPr marL="847725" indent="-2174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90000"/>
        <a:buFont typeface="Wingdings" pitchFamily="2" charset="2"/>
        <a:buNone/>
        <a:defRPr sz="1600">
          <a:solidFill>
            <a:schemeClr val="tx1"/>
          </a:solidFill>
          <a:latin typeface="+mn-lt"/>
        </a:defRPr>
      </a:lvl3pPr>
      <a:lvl4pPr marL="1095375" indent="-24606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None/>
        <a:defRPr sz="1600">
          <a:solidFill>
            <a:schemeClr val="tx1"/>
          </a:solidFill>
          <a:latin typeface="+mn-lt"/>
        </a:defRPr>
      </a:lvl4pPr>
      <a:lvl5pPr marL="1323975" indent="-2270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None/>
        <a:defRPr sz="1600">
          <a:solidFill>
            <a:schemeClr val="tx1"/>
          </a:solidFill>
          <a:latin typeface="+mn-lt"/>
        </a:defRPr>
      </a:lvl5pPr>
      <a:lvl6pPr marL="1781175" indent="-2270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238375" indent="-2270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695575" indent="-2270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152775" indent="-2270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openei.org/wiki/File:Gb_access_map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26" Type="http://schemas.openxmlformats.org/officeDocument/2006/relationships/hyperlink" Target="http://utilities.simpleenergy.com/" TargetMode="External"/><Relationship Id="rId3" Type="http://schemas.openxmlformats.org/officeDocument/2006/relationships/image" Target="../media/image15.png"/><Relationship Id="rId21" Type="http://schemas.openxmlformats.org/officeDocument/2006/relationships/image" Target="../media/image28.png"/><Relationship Id="rId34" Type="http://schemas.openxmlformats.org/officeDocument/2006/relationships/image" Target="../media/image36.png"/><Relationship Id="rId7" Type="http://schemas.openxmlformats.org/officeDocument/2006/relationships/image" Target="../media/image19.png"/><Relationship Id="rId12" Type="http://schemas.openxmlformats.org/officeDocument/2006/relationships/hyperlink" Target="http://firstfuel.com/home" TargetMode="External"/><Relationship Id="rId17" Type="http://schemas.openxmlformats.org/officeDocument/2006/relationships/hyperlink" Target="http://www.luciddesigngroup.com/index.php" TargetMode="External"/><Relationship Id="rId25" Type="http://schemas.openxmlformats.org/officeDocument/2006/relationships/image" Target="../media/image30.png"/><Relationship Id="rId33" Type="http://schemas.openxmlformats.org/officeDocument/2006/relationships/hyperlink" Target="http://www.psdconsulting.com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hyperlink" Target="http://www.oracle.com/" TargetMode="External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24" Type="http://schemas.openxmlformats.org/officeDocument/2006/relationships/hyperlink" Target="http://www.sunrunhome.com/" TargetMode="External"/><Relationship Id="rId32" Type="http://schemas.openxmlformats.org/officeDocument/2006/relationships/image" Target="../media/image35.png"/><Relationship Id="rId5" Type="http://schemas.openxmlformats.org/officeDocument/2006/relationships/image" Target="../media/image17.png"/><Relationship Id="rId15" Type="http://schemas.openxmlformats.org/officeDocument/2006/relationships/hyperlink" Target="https://en.wikipedia.org/wiki/File:Honeywell_logo.svg" TargetMode="External"/><Relationship Id="rId23" Type="http://schemas.openxmlformats.org/officeDocument/2006/relationships/image" Target="../media/image29.png"/><Relationship Id="rId28" Type="http://schemas.openxmlformats.org/officeDocument/2006/relationships/hyperlink" Target="http://en.wikipedia.org/wiki/File:TXUenergyLogo.jpg" TargetMode="External"/><Relationship Id="rId10" Type="http://schemas.openxmlformats.org/officeDocument/2006/relationships/hyperlink" Target="http://www.belkin.com/" TargetMode="External"/><Relationship Id="rId19" Type="http://schemas.openxmlformats.org/officeDocument/2006/relationships/image" Target="../media/image27.png"/><Relationship Id="rId31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4.jpeg"/><Relationship Id="rId22" Type="http://schemas.openxmlformats.org/officeDocument/2006/relationships/hyperlink" Target="http://en.wikipedia.org/wiki/File:Schneider_Electric.svg" TargetMode="External"/><Relationship Id="rId27" Type="http://schemas.openxmlformats.org/officeDocument/2006/relationships/image" Target="../media/image31.png"/><Relationship Id="rId30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diagramQuickStyle" Target="../diagrams/quickStyle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diagramLayout" Target="../diagrams/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diagramData" Target="../diagrams/data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microsoft.com/office/2007/relationships/diagramDrawing" Target="../diagrams/drawing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NAESB REQ.21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93220"/>
            <a:ext cx="7162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Dr. Martin J. Burns, Hypertek Inc. for NIST</a:t>
            </a:r>
          </a:p>
          <a:p>
            <a:r>
              <a:rPr lang="en-US" dirty="0" smtClean="0"/>
              <a:t>February 21, 2014</a:t>
            </a:r>
            <a:endParaRPr lang="en-US" dirty="0"/>
          </a:p>
        </p:txBody>
      </p:sp>
      <p:pic>
        <p:nvPicPr>
          <p:cNvPr id="2050" name="Picture 2" descr="C:\_Project\NIST\NISTGreenButton\Work\GreenButton\Artwork\GreenButtonIcons\VectorFinal\GreenButt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6850"/>
            <a:ext cx="15875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402638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SGIP PAP20: Green Button ESPI Evolution Roadmap Going Forward …</a:t>
            </a:r>
            <a:endParaRPr lang="en-US" sz="3200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33728" y="6637972"/>
            <a:ext cx="324412" cy="1825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fld id="{F422EB0B-BFC6-5D4E-B2F0-5FDBF2A8DABF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81000" y="1381606"/>
            <a:ext cx="8305800" cy="4714395"/>
            <a:chOff x="29706" y="1000606"/>
            <a:chExt cx="8305800" cy="4714395"/>
          </a:xfrm>
        </p:grpSpPr>
        <p:sp>
          <p:nvSpPr>
            <p:cNvPr id="47" name="Rectangle 46"/>
            <p:cNvSpPr/>
            <p:nvPr/>
          </p:nvSpPr>
          <p:spPr>
            <a:xfrm>
              <a:off x="288012" y="3347899"/>
              <a:ext cx="8047494" cy="77896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Standards</a:t>
              </a:r>
              <a:br>
                <a:rPr lang="en-US" sz="1600" b="1" dirty="0" smtClean="0">
                  <a:solidFill>
                    <a:schemeClr val="tx1"/>
                  </a:solidFill>
                </a:rPr>
              </a:br>
              <a:r>
                <a:rPr lang="en-US" sz="1600" b="1" dirty="0" smtClean="0">
                  <a:solidFill>
                    <a:schemeClr val="tx1"/>
                  </a:solidFill>
                </a:rPr>
                <a:t>(NAESB)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46186" y="3347899"/>
              <a:ext cx="1689320" cy="7789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744384" y="3460804"/>
              <a:ext cx="1480945" cy="52937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International Version</a:t>
              </a:r>
              <a:endParaRPr lang="en-US" sz="1400" b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8012" y="4141965"/>
              <a:ext cx="8047494" cy="77896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T&amp;C</a:t>
              </a:r>
              <a:r>
                <a:rPr lang="en-US" sz="1600" b="1" dirty="0">
                  <a:solidFill>
                    <a:schemeClr val="tx1"/>
                  </a:solidFill>
                </a:rPr>
                <a:t/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b="1" dirty="0" smtClean="0">
                  <a:solidFill>
                    <a:schemeClr val="tx1"/>
                  </a:solidFill>
                </a:rPr>
                <a:t>(UCAIug)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88012" y="4936032"/>
              <a:ext cx="8047494" cy="7789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Implementation</a:t>
              </a:r>
              <a:br>
                <a:rPr lang="en-US" sz="1600" b="1" dirty="0" smtClean="0">
                  <a:solidFill>
                    <a:schemeClr val="tx1"/>
                  </a:solidFill>
                </a:rPr>
              </a:br>
              <a:r>
                <a:rPr lang="en-US" sz="1600" b="1" dirty="0" smtClean="0">
                  <a:solidFill>
                    <a:schemeClr val="tx1"/>
                  </a:solidFill>
                </a:rPr>
                <a:t>(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EnergyOS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)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864940" y="3429000"/>
              <a:ext cx="1480945" cy="646842"/>
            </a:xfrm>
            <a:prstGeom prst="roundRect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REQ.18/WEQ.19 Maintenance Update</a:t>
              </a:r>
              <a:endParaRPr lang="en-US" sz="1200" b="1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462154" y="3429000"/>
              <a:ext cx="1480945" cy="64684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ESPI Errata Update</a:t>
              </a:r>
              <a:endParaRPr lang="en-US" sz="1400" b="1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057548" y="3429000"/>
              <a:ext cx="1480945" cy="64684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REQ.21/REQ.22</a:t>
              </a:r>
            </a:p>
            <a:p>
              <a:pPr algn="ctr"/>
              <a:r>
                <a:rPr lang="en-US" sz="1200" b="1" dirty="0" smtClean="0"/>
                <a:t>ESPI New </a:t>
              </a:r>
              <a:r>
                <a:rPr lang="en-US" sz="1200" b="1" dirty="0" err="1" smtClean="0"/>
                <a:t>Reqs</a:t>
              </a:r>
              <a:r>
                <a:rPr lang="en-US" sz="1200" b="1" dirty="0" smtClean="0"/>
                <a:t> Update</a:t>
              </a:r>
              <a:endParaRPr lang="en-US" sz="1200" b="1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850632" y="4234499"/>
              <a:ext cx="1480945" cy="613725"/>
            </a:xfrm>
            <a:prstGeom prst="roundRect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Green Button Download My Data Test Plan</a:t>
              </a:r>
              <a:endParaRPr lang="en-US" sz="1400" b="1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462154" y="4234499"/>
              <a:ext cx="1480945" cy="6137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Green Button Connect My Data Test Plan</a:t>
              </a:r>
              <a:endParaRPr lang="en-US" sz="1400" b="1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850632" y="5045305"/>
              <a:ext cx="1480945" cy="529378"/>
            </a:xfrm>
            <a:prstGeom prst="roundRect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Green Button SDK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462154" y="5045305"/>
              <a:ext cx="1480945" cy="529378"/>
            </a:xfrm>
            <a:prstGeom prst="roundRect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OpenESPI</a:t>
              </a:r>
              <a:endParaRPr lang="en-US" sz="1400" b="1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057547" y="4234499"/>
              <a:ext cx="1480945" cy="613725"/>
            </a:xfrm>
            <a:prstGeom prst="roundRect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UCAIug ITCA</a:t>
              </a:r>
              <a:endParaRPr lang="en-US" sz="14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706" y="3005667"/>
              <a:ext cx="2482268" cy="347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Specification Deliverables:</a:t>
              </a:r>
              <a:endParaRPr lang="en-US" sz="16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9706" y="1000606"/>
              <a:ext cx="1325748" cy="59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SGIP PAP Activities:</a:t>
              </a:r>
              <a:endParaRPr lang="en-US" sz="1600" b="1" dirty="0"/>
            </a:p>
          </p:txBody>
        </p:sp>
        <p:grpSp>
          <p:nvGrpSpPr>
            <p:cNvPr id="4" name="Group 2"/>
            <p:cNvGrpSpPr/>
            <p:nvPr/>
          </p:nvGrpSpPr>
          <p:grpSpPr>
            <a:xfrm>
              <a:off x="609602" y="1246543"/>
              <a:ext cx="7619998" cy="1749178"/>
              <a:chOff x="1147453" y="949009"/>
              <a:chExt cx="8916158" cy="2046713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2117331" y="1837035"/>
                <a:ext cx="1218844" cy="562543"/>
              </a:xfrm>
              <a:custGeom>
                <a:avLst/>
                <a:gdLst>
                  <a:gd name="connsiteX0" fmla="*/ 0 w 1158996"/>
                  <a:gd name="connsiteY0" fmla="*/ 0 h 554442"/>
                  <a:gd name="connsiteX1" fmla="*/ 1158996 w 1158996"/>
                  <a:gd name="connsiteY1" fmla="*/ 0 h 554442"/>
                  <a:gd name="connsiteX2" fmla="*/ 1158996 w 1158996"/>
                  <a:gd name="connsiteY2" fmla="*/ 554442 h 554442"/>
                  <a:gd name="connsiteX3" fmla="*/ 0 w 1158996"/>
                  <a:gd name="connsiteY3" fmla="*/ 554442 h 554442"/>
                  <a:gd name="connsiteX4" fmla="*/ 0 w 1158996"/>
                  <a:gd name="connsiteY4" fmla="*/ 0 h 5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996" h="554442">
                    <a:moveTo>
                      <a:pt x="0" y="0"/>
                    </a:moveTo>
                    <a:lnTo>
                      <a:pt x="1158996" y="0"/>
                    </a:lnTo>
                    <a:lnTo>
                      <a:pt x="1158996" y="554442"/>
                    </a:lnTo>
                    <a:lnTo>
                      <a:pt x="0" y="554442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 smtClean="0"/>
                  <a:t>Requirements for Green Button and ESPI Rollout</a:t>
                </a:r>
                <a:endParaRPr lang="en-US" sz="1100" kern="1200" dirty="0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2117331" y="2405527"/>
                <a:ext cx="1218844" cy="562543"/>
              </a:xfrm>
              <a:custGeom>
                <a:avLst/>
                <a:gdLst>
                  <a:gd name="connsiteX0" fmla="*/ 0 w 1158996"/>
                  <a:gd name="connsiteY0" fmla="*/ 0 h 554442"/>
                  <a:gd name="connsiteX1" fmla="*/ 1158996 w 1158996"/>
                  <a:gd name="connsiteY1" fmla="*/ 0 h 554442"/>
                  <a:gd name="connsiteX2" fmla="*/ 1158996 w 1158996"/>
                  <a:gd name="connsiteY2" fmla="*/ 554442 h 554442"/>
                  <a:gd name="connsiteX3" fmla="*/ 0 w 1158996"/>
                  <a:gd name="connsiteY3" fmla="*/ 554442 h 554442"/>
                  <a:gd name="connsiteX4" fmla="*/ 0 w 1158996"/>
                  <a:gd name="connsiteY4" fmla="*/ 0 h 5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996" h="554442">
                    <a:moveTo>
                      <a:pt x="0" y="0"/>
                    </a:moveTo>
                    <a:lnTo>
                      <a:pt x="1158996" y="0"/>
                    </a:lnTo>
                    <a:lnTo>
                      <a:pt x="1158996" y="554442"/>
                    </a:lnTo>
                    <a:lnTo>
                      <a:pt x="0" y="554442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kern="1200" dirty="0" smtClean="0"/>
                  <a:t>Facilitate/Coordinate SGIP interactions</a:t>
                </a:r>
                <a:endParaRPr lang="en-US" sz="1050" kern="1200" dirty="0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360036" y="1837035"/>
                <a:ext cx="1218844" cy="562543"/>
              </a:xfrm>
              <a:custGeom>
                <a:avLst/>
                <a:gdLst>
                  <a:gd name="connsiteX0" fmla="*/ 0 w 1320844"/>
                  <a:gd name="connsiteY0" fmla="*/ 0 h 581410"/>
                  <a:gd name="connsiteX1" fmla="*/ 1320844 w 1320844"/>
                  <a:gd name="connsiteY1" fmla="*/ 0 h 581410"/>
                  <a:gd name="connsiteX2" fmla="*/ 1320844 w 1320844"/>
                  <a:gd name="connsiteY2" fmla="*/ 581410 h 581410"/>
                  <a:gd name="connsiteX3" fmla="*/ 0 w 1320844"/>
                  <a:gd name="connsiteY3" fmla="*/ 581410 h 581410"/>
                  <a:gd name="connsiteX4" fmla="*/ 0 w 1320844"/>
                  <a:gd name="connsiteY4" fmla="*/ 0 h 58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844" h="581410">
                    <a:moveTo>
                      <a:pt x="0" y="0"/>
                    </a:moveTo>
                    <a:lnTo>
                      <a:pt x="1320844" y="0"/>
                    </a:lnTo>
                    <a:lnTo>
                      <a:pt x="1320844" y="581410"/>
                    </a:lnTo>
                    <a:lnTo>
                      <a:pt x="0" y="581410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/>
                  <a:t>Privacy assurance recommendations</a:t>
                </a: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4360036" y="2433179"/>
                <a:ext cx="1218844" cy="562543"/>
              </a:xfrm>
              <a:custGeom>
                <a:avLst/>
                <a:gdLst>
                  <a:gd name="connsiteX0" fmla="*/ 0 w 1320844"/>
                  <a:gd name="connsiteY0" fmla="*/ 0 h 581410"/>
                  <a:gd name="connsiteX1" fmla="*/ 1320844 w 1320844"/>
                  <a:gd name="connsiteY1" fmla="*/ 0 h 581410"/>
                  <a:gd name="connsiteX2" fmla="*/ 1320844 w 1320844"/>
                  <a:gd name="connsiteY2" fmla="*/ 581410 h 581410"/>
                  <a:gd name="connsiteX3" fmla="*/ 0 w 1320844"/>
                  <a:gd name="connsiteY3" fmla="*/ 581410 h 581410"/>
                  <a:gd name="connsiteX4" fmla="*/ 0 w 1320844"/>
                  <a:gd name="connsiteY4" fmla="*/ 0 h 581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844" h="581410">
                    <a:moveTo>
                      <a:pt x="0" y="0"/>
                    </a:moveTo>
                    <a:lnTo>
                      <a:pt x="1320844" y="0"/>
                    </a:lnTo>
                    <a:lnTo>
                      <a:pt x="1320844" y="581410"/>
                    </a:lnTo>
                    <a:lnTo>
                      <a:pt x="0" y="581410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 err="1"/>
                  <a:t>Cybersecurity</a:t>
                </a:r>
                <a:r>
                  <a:rPr lang="en-US" sz="1100" dirty="0"/>
                  <a:t> recommendations for EUI exchanges</a:t>
                </a: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96250" y="1447631"/>
                <a:ext cx="973509" cy="973510"/>
              </a:xfrm>
              <a:custGeom>
                <a:avLst/>
                <a:gdLst>
                  <a:gd name="connsiteX0" fmla="*/ 0 w 949449"/>
                  <a:gd name="connsiteY0" fmla="*/ 474725 h 949449"/>
                  <a:gd name="connsiteX1" fmla="*/ 474725 w 949449"/>
                  <a:gd name="connsiteY1" fmla="*/ 0 h 949449"/>
                  <a:gd name="connsiteX2" fmla="*/ 949450 w 949449"/>
                  <a:gd name="connsiteY2" fmla="*/ 474725 h 949449"/>
                  <a:gd name="connsiteX3" fmla="*/ 474725 w 949449"/>
                  <a:gd name="connsiteY3" fmla="*/ 949450 h 949449"/>
                  <a:gd name="connsiteX4" fmla="*/ 0 w 949449"/>
                  <a:gd name="connsiteY4" fmla="*/ 474725 h 94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449" h="949449">
                    <a:moveTo>
                      <a:pt x="0" y="474725"/>
                    </a:moveTo>
                    <a:cubicBezTo>
                      <a:pt x="0" y="212542"/>
                      <a:pt x="212542" y="0"/>
                      <a:pt x="474725" y="0"/>
                    </a:cubicBezTo>
                    <a:cubicBezTo>
                      <a:pt x="736908" y="0"/>
                      <a:pt x="949450" y="212542"/>
                      <a:pt x="949450" y="474725"/>
                    </a:cubicBezTo>
                    <a:cubicBezTo>
                      <a:pt x="949450" y="736908"/>
                      <a:pt x="736908" y="949450"/>
                      <a:pt x="474725" y="949450"/>
                    </a:cubicBezTo>
                    <a:cubicBezTo>
                      <a:pt x="212542" y="949450"/>
                      <a:pt x="0" y="736908"/>
                      <a:pt x="0" y="47472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9044" tIns="139044" rIns="139044" bIns="139044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CSWG</a:t>
                </a:r>
                <a:endParaRPr lang="en-US" sz="1400" kern="1200" dirty="0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6629756" y="1837035"/>
                <a:ext cx="1218844" cy="562543"/>
              </a:xfrm>
              <a:custGeom>
                <a:avLst/>
                <a:gdLst>
                  <a:gd name="connsiteX0" fmla="*/ 0 w 1166692"/>
                  <a:gd name="connsiteY0" fmla="*/ 0 h 541456"/>
                  <a:gd name="connsiteX1" fmla="*/ 1166692 w 1166692"/>
                  <a:gd name="connsiteY1" fmla="*/ 0 h 541456"/>
                  <a:gd name="connsiteX2" fmla="*/ 1166692 w 1166692"/>
                  <a:gd name="connsiteY2" fmla="*/ 541456 h 541456"/>
                  <a:gd name="connsiteX3" fmla="*/ 0 w 1166692"/>
                  <a:gd name="connsiteY3" fmla="*/ 541456 h 541456"/>
                  <a:gd name="connsiteX4" fmla="*/ 0 w 1166692"/>
                  <a:gd name="connsiteY4" fmla="*/ 0 h 54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692" h="541456">
                    <a:moveTo>
                      <a:pt x="0" y="0"/>
                    </a:moveTo>
                    <a:lnTo>
                      <a:pt x="1166692" y="0"/>
                    </a:lnTo>
                    <a:lnTo>
                      <a:pt x="1166692" y="541456"/>
                    </a:lnTo>
                    <a:lnTo>
                      <a:pt x="0" y="541456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/>
                  <a:t>Test plan consistency</a:t>
                </a: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6629756" y="2392213"/>
                <a:ext cx="1218844" cy="562543"/>
              </a:xfrm>
              <a:custGeom>
                <a:avLst/>
                <a:gdLst>
                  <a:gd name="connsiteX0" fmla="*/ 0 w 1166692"/>
                  <a:gd name="connsiteY0" fmla="*/ 0 h 541456"/>
                  <a:gd name="connsiteX1" fmla="*/ 1166692 w 1166692"/>
                  <a:gd name="connsiteY1" fmla="*/ 0 h 541456"/>
                  <a:gd name="connsiteX2" fmla="*/ 1166692 w 1166692"/>
                  <a:gd name="connsiteY2" fmla="*/ 541456 h 541456"/>
                  <a:gd name="connsiteX3" fmla="*/ 0 w 1166692"/>
                  <a:gd name="connsiteY3" fmla="*/ 541456 h 541456"/>
                  <a:gd name="connsiteX4" fmla="*/ 0 w 1166692"/>
                  <a:gd name="connsiteY4" fmla="*/ 0 h 54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692" h="541456">
                    <a:moveTo>
                      <a:pt x="0" y="0"/>
                    </a:moveTo>
                    <a:lnTo>
                      <a:pt x="1166692" y="0"/>
                    </a:lnTo>
                    <a:lnTo>
                      <a:pt x="1166692" y="541456"/>
                    </a:lnTo>
                    <a:lnTo>
                      <a:pt x="0" y="541456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/>
                  <a:t>ITCA assurances</a:t>
                </a: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5645048" y="1447631"/>
                <a:ext cx="973509" cy="973510"/>
              </a:xfrm>
              <a:custGeom>
                <a:avLst/>
                <a:gdLst>
                  <a:gd name="connsiteX0" fmla="*/ 0 w 949449"/>
                  <a:gd name="connsiteY0" fmla="*/ 474725 h 949449"/>
                  <a:gd name="connsiteX1" fmla="*/ 474725 w 949449"/>
                  <a:gd name="connsiteY1" fmla="*/ 0 h 949449"/>
                  <a:gd name="connsiteX2" fmla="*/ 949450 w 949449"/>
                  <a:gd name="connsiteY2" fmla="*/ 474725 h 949449"/>
                  <a:gd name="connsiteX3" fmla="*/ 474725 w 949449"/>
                  <a:gd name="connsiteY3" fmla="*/ 949450 h 949449"/>
                  <a:gd name="connsiteX4" fmla="*/ 0 w 949449"/>
                  <a:gd name="connsiteY4" fmla="*/ 474725 h 94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449" h="949449">
                    <a:moveTo>
                      <a:pt x="0" y="474725"/>
                    </a:moveTo>
                    <a:cubicBezTo>
                      <a:pt x="0" y="212542"/>
                      <a:pt x="212542" y="0"/>
                      <a:pt x="474725" y="0"/>
                    </a:cubicBezTo>
                    <a:cubicBezTo>
                      <a:pt x="736908" y="0"/>
                      <a:pt x="949450" y="212542"/>
                      <a:pt x="949450" y="474725"/>
                    </a:cubicBezTo>
                    <a:cubicBezTo>
                      <a:pt x="949450" y="736908"/>
                      <a:pt x="736908" y="949450"/>
                      <a:pt x="474725" y="949450"/>
                    </a:cubicBezTo>
                    <a:cubicBezTo>
                      <a:pt x="212542" y="949450"/>
                      <a:pt x="0" y="736908"/>
                      <a:pt x="0" y="47472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9044" tIns="139044" rIns="139044" bIns="139044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SGTCC</a:t>
                </a:r>
                <a:endParaRPr lang="en-US" sz="1400" kern="12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057789" y="1072960"/>
                <a:ext cx="1508407" cy="684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Coordinates with</a:t>
                </a:r>
                <a:endParaRPr lang="en-US" sz="1600" dirty="0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1740983" y="955514"/>
                <a:ext cx="2142023" cy="503924"/>
              </a:xfrm>
              <a:custGeom>
                <a:avLst/>
                <a:gdLst>
                  <a:gd name="connsiteX0" fmla="*/ 0 w 2024743"/>
                  <a:gd name="connsiteY0" fmla="*/ 359228 h 359228"/>
                  <a:gd name="connsiteX1" fmla="*/ 326571 w 2024743"/>
                  <a:gd name="connsiteY1" fmla="*/ 16328 h 359228"/>
                  <a:gd name="connsiteX2" fmla="*/ 2024743 w 2024743"/>
                  <a:gd name="connsiteY2" fmla="*/ 0 h 359228"/>
                  <a:gd name="connsiteX3" fmla="*/ 2016579 w 2024743"/>
                  <a:gd name="connsiteY3" fmla="*/ 293914 h 359228"/>
                  <a:gd name="connsiteX0" fmla="*/ 0 w 2016579"/>
                  <a:gd name="connsiteY0" fmla="*/ 354466 h 354466"/>
                  <a:gd name="connsiteX1" fmla="*/ 326571 w 2016579"/>
                  <a:gd name="connsiteY1" fmla="*/ 11566 h 354466"/>
                  <a:gd name="connsiteX2" fmla="*/ 2010455 w 2016579"/>
                  <a:gd name="connsiteY2" fmla="*/ 0 h 354466"/>
                  <a:gd name="connsiteX3" fmla="*/ 2016579 w 2016579"/>
                  <a:gd name="connsiteY3" fmla="*/ 289152 h 354466"/>
                  <a:gd name="connsiteX0" fmla="*/ 0 w 2016579"/>
                  <a:gd name="connsiteY0" fmla="*/ 344941 h 344941"/>
                  <a:gd name="connsiteX1" fmla="*/ 326571 w 2016579"/>
                  <a:gd name="connsiteY1" fmla="*/ 2041 h 344941"/>
                  <a:gd name="connsiteX2" fmla="*/ 2010455 w 2016579"/>
                  <a:gd name="connsiteY2" fmla="*/ 0 h 344941"/>
                  <a:gd name="connsiteX3" fmla="*/ 2016579 w 2016579"/>
                  <a:gd name="connsiteY3" fmla="*/ 279627 h 344941"/>
                  <a:gd name="connsiteX0" fmla="*/ 0 w 2019980"/>
                  <a:gd name="connsiteY0" fmla="*/ 344941 h 344941"/>
                  <a:gd name="connsiteX1" fmla="*/ 326571 w 2019980"/>
                  <a:gd name="connsiteY1" fmla="*/ 2041 h 344941"/>
                  <a:gd name="connsiteX2" fmla="*/ 2019980 w 2019980"/>
                  <a:gd name="connsiteY2" fmla="*/ 0 h 344941"/>
                  <a:gd name="connsiteX3" fmla="*/ 2016579 w 2019980"/>
                  <a:gd name="connsiteY3" fmla="*/ 279627 h 344941"/>
                  <a:gd name="connsiteX0" fmla="*/ 0 w 2016801"/>
                  <a:gd name="connsiteY0" fmla="*/ 344941 h 344941"/>
                  <a:gd name="connsiteX1" fmla="*/ 326571 w 2016801"/>
                  <a:gd name="connsiteY1" fmla="*/ 2041 h 344941"/>
                  <a:gd name="connsiteX2" fmla="*/ 2015217 w 2016801"/>
                  <a:gd name="connsiteY2" fmla="*/ 0 h 344941"/>
                  <a:gd name="connsiteX3" fmla="*/ 2016579 w 2016801"/>
                  <a:gd name="connsiteY3" fmla="*/ 279627 h 344941"/>
                  <a:gd name="connsiteX0" fmla="*/ 0 w 2023561"/>
                  <a:gd name="connsiteY0" fmla="*/ 344941 h 344941"/>
                  <a:gd name="connsiteX1" fmla="*/ 326571 w 2023561"/>
                  <a:gd name="connsiteY1" fmla="*/ 2041 h 344941"/>
                  <a:gd name="connsiteX2" fmla="*/ 2015217 w 2023561"/>
                  <a:gd name="connsiteY2" fmla="*/ 0 h 344941"/>
                  <a:gd name="connsiteX3" fmla="*/ 2023476 w 2023561"/>
                  <a:gd name="connsiteY3" fmla="*/ 337814 h 344941"/>
                  <a:gd name="connsiteX0" fmla="*/ 0 w 2028133"/>
                  <a:gd name="connsiteY0" fmla="*/ 344941 h 344941"/>
                  <a:gd name="connsiteX1" fmla="*/ 326571 w 2028133"/>
                  <a:gd name="connsiteY1" fmla="*/ 2041 h 344941"/>
                  <a:gd name="connsiteX2" fmla="*/ 2015217 w 2028133"/>
                  <a:gd name="connsiteY2" fmla="*/ 0 h 344941"/>
                  <a:gd name="connsiteX3" fmla="*/ 2028073 w 2028133"/>
                  <a:gd name="connsiteY3" fmla="*/ 339525 h 344941"/>
                  <a:gd name="connsiteX0" fmla="*/ 0 w 2025845"/>
                  <a:gd name="connsiteY0" fmla="*/ 344941 h 344941"/>
                  <a:gd name="connsiteX1" fmla="*/ 326571 w 2025845"/>
                  <a:gd name="connsiteY1" fmla="*/ 2041 h 344941"/>
                  <a:gd name="connsiteX2" fmla="*/ 2015217 w 2025845"/>
                  <a:gd name="connsiteY2" fmla="*/ 0 h 344941"/>
                  <a:gd name="connsiteX3" fmla="*/ 2025774 w 2025845"/>
                  <a:gd name="connsiteY3" fmla="*/ 337814 h 344941"/>
                  <a:gd name="connsiteX0" fmla="*/ 0 w 2019023"/>
                  <a:gd name="connsiteY0" fmla="*/ 344941 h 344941"/>
                  <a:gd name="connsiteX1" fmla="*/ 326571 w 2019023"/>
                  <a:gd name="connsiteY1" fmla="*/ 2041 h 344941"/>
                  <a:gd name="connsiteX2" fmla="*/ 2015217 w 2019023"/>
                  <a:gd name="connsiteY2" fmla="*/ 0 h 344941"/>
                  <a:gd name="connsiteX3" fmla="*/ 2018879 w 2019023"/>
                  <a:gd name="connsiteY3" fmla="*/ 337814 h 344941"/>
                  <a:gd name="connsiteX0" fmla="*/ 0 w 2015217"/>
                  <a:gd name="connsiteY0" fmla="*/ 344941 h 344941"/>
                  <a:gd name="connsiteX1" fmla="*/ 326571 w 2015217"/>
                  <a:gd name="connsiteY1" fmla="*/ 2041 h 344941"/>
                  <a:gd name="connsiteX2" fmla="*/ 2015217 w 2015217"/>
                  <a:gd name="connsiteY2" fmla="*/ 0 h 344941"/>
                  <a:gd name="connsiteX3" fmla="*/ 2007385 w 2015217"/>
                  <a:gd name="connsiteY3" fmla="*/ 334391 h 344941"/>
                  <a:gd name="connsiteX0" fmla="*/ 0 w 2019023"/>
                  <a:gd name="connsiteY0" fmla="*/ 344941 h 344941"/>
                  <a:gd name="connsiteX1" fmla="*/ 326571 w 2019023"/>
                  <a:gd name="connsiteY1" fmla="*/ 2041 h 344941"/>
                  <a:gd name="connsiteX2" fmla="*/ 2015217 w 2019023"/>
                  <a:gd name="connsiteY2" fmla="*/ 0 h 344941"/>
                  <a:gd name="connsiteX3" fmla="*/ 2018879 w 2019023"/>
                  <a:gd name="connsiteY3" fmla="*/ 342948 h 344941"/>
                  <a:gd name="connsiteX0" fmla="*/ 0 w 2016803"/>
                  <a:gd name="connsiteY0" fmla="*/ 344941 h 348082"/>
                  <a:gd name="connsiteX1" fmla="*/ 326571 w 2016803"/>
                  <a:gd name="connsiteY1" fmla="*/ 2041 h 348082"/>
                  <a:gd name="connsiteX2" fmla="*/ 2015217 w 2016803"/>
                  <a:gd name="connsiteY2" fmla="*/ 0 h 348082"/>
                  <a:gd name="connsiteX3" fmla="*/ 2016581 w 2016803"/>
                  <a:gd name="connsiteY3" fmla="*/ 348082 h 348082"/>
                  <a:gd name="connsiteX0" fmla="*/ 0 w 2015217"/>
                  <a:gd name="connsiteY0" fmla="*/ 344941 h 349793"/>
                  <a:gd name="connsiteX1" fmla="*/ 326571 w 2015217"/>
                  <a:gd name="connsiteY1" fmla="*/ 2041 h 349793"/>
                  <a:gd name="connsiteX2" fmla="*/ 2015217 w 2015217"/>
                  <a:gd name="connsiteY2" fmla="*/ 0 h 349793"/>
                  <a:gd name="connsiteX3" fmla="*/ 2009684 w 2015217"/>
                  <a:gd name="connsiteY3" fmla="*/ 349793 h 349793"/>
                  <a:gd name="connsiteX0" fmla="*/ 0 w 2019024"/>
                  <a:gd name="connsiteY0" fmla="*/ 344941 h 349793"/>
                  <a:gd name="connsiteX1" fmla="*/ 326571 w 2019024"/>
                  <a:gd name="connsiteY1" fmla="*/ 2041 h 349793"/>
                  <a:gd name="connsiteX2" fmla="*/ 2015217 w 2019024"/>
                  <a:gd name="connsiteY2" fmla="*/ 0 h 349793"/>
                  <a:gd name="connsiteX3" fmla="*/ 2018880 w 2019024"/>
                  <a:gd name="connsiteY3" fmla="*/ 349793 h 349793"/>
                  <a:gd name="connsiteX0" fmla="*/ 0 w 2015217"/>
                  <a:gd name="connsiteY0" fmla="*/ 344941 h 353216"/>
                  <a:gd name="connsiteX1" fmla="*/ 326571 w 2015217"/>
                  <a:gd name="connsiteY1" fmla="*/ 2041 h 353216"/>
                  <a:gd name="connsiteX2" fmla="*/ 2015217 w 2015217"/>
                  <a:gd name="connsiteY2" fmla="*/ 0 h 353216"/>
                  <a:gd name="connsiteX3" fmla="*/ 2005087 w 2015217"/>
                  <a:gd name="connsiteY3" fmla="*/ 353216 h 353216"/>
                  <a:gd name="connsiteX0" fmla="*/ 0 w 2015217"/>
                  <a:gd name="connsiteY0" fmla="*/ 344941 h 353216"/>
                  <a:gd name="connsiteX1" fmla="*/ 326571 w 2015217"/>
                  <a:gd name="connsiteY1" fmla="*/ 2041 h 353216"/>
                  <a:gd name="connsiteX2" fmla="*/ 2015217 w 2015217"/>
                  <a:gd name="connsiteY2" fmla="*/ 0 h 353216"/>
                  <a:gd name="connsiteX3" fmla="*/ 2011984 w 2015217"/>
                  <a:gd name="connsiteY3" fmla="*/ 353216 h 353216"/>
                  <a:gd name="connsiteX0" fmla="*/ 0 w 2016803"/>
                  <a:gd name="connsiteY0" fmla="*/ 344941 h 353216"/>
                  <a:gd name="connsiteX1" fmla="*/ 326571 w 2016803"/>
                  <a:gd name="connsiteY1" fmla="*/ 2041 h 353216"/>
                  <a:gd name="connsiteX2" fmla="*/ 2015217 w 2016803"/>
                  <a:gd name="connsiteY2" fmla="*/ 0 h 353216"/>
                  <a:gd name="connsiteX3" fmla="*/ 2016581 w 2016803"/>
                  <a:gd name="connsiteY3" fmla="*/ 353216 h 35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803" h="353216">
                    <a:moveTo>
                      <a:pt x="0" y="344941"/>
                    </a:moveTo>
                    <a:lnTo>
                      <a:pt x="326571" y="2041"/>
                    </a:lnTo>
                    <a:lnTo>
                      <a:pt x="2015217" y="0"/>
                    </a:lnTo>
                    <a:cubicBezTo>
                      <a:pt x="2014083" y="93209"/>
                      <a:pt x="2017715" y="260007"/>
                      <a:pt x="2016581" y="353216"/>
                    </a:cubicBez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1740332" y="949009"/>
                <a:ext cx="4391470" cy="512106"/>
              </a:xfrm>
              <a:custGeom>
                <a:avLst/>
                <a:gdLst>
                  <a:gd name="connsiteX0" fmla="*/ 0 w 2024743"/>
                  <a:gd name="connsiteY0" fmla="*/ 359228 h 359228"/>
                  <a:gd name="connsiteX1" fmla="*/ 326571 w 2024743"/>
                  <a:gd name="connsiteY1" fmla="*/ 16328 h 359228"/>
                  <a:gd name="connsiteX2" fmla="*/ 2024743 w 2024743"/>
                  <a:gd name="connsiteY2" fmla="*/ 0 h 359228"/>
                  <a:gd name="connsiteX3" fmla="*/ 2016579 w 2024743"/>
                  <a:gd name="connsiteY3" fmla="*/ 293914 h 359228"/>
                  <a:gd name="connsiteX0" fmla="*/ 0 w 2016579"/>
                  <a:gd name="connsiteY0" fmla="*/ 354466 h 354466"/>
                  <a:gd name="connsiteX1" fmla="*/ 326571 w 2016579"/>
                  <a:gd name="connsiteY1" fmla="*/ 11566 h 354466"/>
                  <a:gd name="connsiteX2" fmla="*/ 2010455 w 2016579"/>
                  <a:gd name="connsiteY2" fmla="*/ 0 h 354466"/>
                  <a:gd name="connsiteX3" fmla="*/ 2016579 w 2016579"/>
                  <a:gd name="connsiteY3" fmla="*/ 289152 h 354466"/>
                  <a:gd name="connsiteX0" fmla="*/ 0 w 2016579"/>
                  <a:gd name="connsiteY0" fmla="*/ 344941 h 344941"/>
                  <a:gd name="connsiteX1" fmla="*/ 326571 w 2016579"/>
                  <a:gd name="connsiteY1" fmla="*/ 2041 h 344941"/>
                  <a:gd name="connsiteX2" fmla="*/ 2010455 w 2016579"/>
                  <a:gd name="connsiteY2" fmla="*/ 0 h 344941"/>
                  <a:gd name="connsiteX3" fmla="*/ 2016579 w 2016579"/>
                  <a:gd name="connsiteY3" fmla="*/ 279627 h 344941"/>
                  <a:gd name="connsiteX0" fmla="*/ 0 w 2019980"/>
                  <a:gd name="connsiteY0" fmla="*/ 344941 h 344941"/>
                  <a:gd name="connsiteX1" fmla="*/ 326571 w 2019980"/>
                  <a:gd name="connsiteY1" fmla="*/ 2041 h 344941"/>
                  <a:gd name="connsiteX2" fmla="*/ 2019980 w 2019980"/>
                  <a:gd name="connsiteY2" fmla="*/ 0 h 344941"/>
                  <a:gd name="connsiteX3" fmla="*/ 2016579 w 2019980"/>
                  <a:gd name="connsiteY3" fmla="*/ 279627 h 344941"/>
                  <a:gd name="connsiteX0" fmla="*/ 0 w 2016801"/>
                  <a:gd name="connsiteY0" fmla="*/ 344941 h 344941"/>
                  <a:gd name="connsiteX1" fmla="*/ 326571 w 2016801"/>
                  <a:gd name="connsiteY1" fmla="*/ 2041 h 344941"/>
                  <a:gd name="connsiteX2" fmla="*/ 2015217 w 2016801"/>
                  <a:gd name="connsiteY2" fmla="*/ 0 h 344941"/>
                  <a:gd name="connsiteX3" fmla="*/ 2016579 w 2016801"/>
                  <a:gd name="connsiteY3" fmla="*/ 279627 h 344941"/>
                  <a:gd name="connsiteX0" fmla="*/ 0 w 2023561"/>
                  <a:gd name="connsiteY0" fmla="*/ 344941 h 344941"/>
                  <a:gd name="connsiteX1" fmla="*/ 326571 w 2023561"/>
                  <a:gd name="connsiteY1" fmla="*/ 2041 h 344941"/>
                  <a:gd name="connsiteX2" fmla="*/ 2015217 w 2023561"/>
                  <a:gd name="connsiteY2" fmla="*/ 0 h 344941"/>
                  <a:gd name="connsiteX3" fmla="*/ 2023476 w 2023561"/>
                  <a:gd name="connsiteY3" fmla="*/ 337814 h 344941"/>
                  <a:gd name="connsiteX0" fmla="*/ 0 w 2028133"/>
                  <a:gd name="connsiteY0" fmla="*/ 344941 h 344941"/>
                  <a:gd name="connsiteX1" fmla="*/ 326571 w 2028133"/>
                  <a:gd name="connsiteY1" fmla="*/ 2041 h 344941"/>
                  <a:gd name="connsiteX2" fmla="*/ 2015217 w 2028133"/>
                  <a:gd name="connsiteY2" fmla="*/ 0 h 344941"/>
                  <a:gd name="connsiteX3" fmla="*/ 2028073 w 2028133"/>
                  <a:gd name="connsiteY3" fmla="*/ 339525 h 344941"/>
                  <a:gd name="connsiteX0" fmla="*/ 0 w 2025845"/>
                  <a:gd name="connsiteY0" fmla="*/ 344941 h 344941"/>
                  <a:gd name="connsiteX1" fmla="*/ 326571 w 2025845"/>
                  <a:gd name="connsiteY1" fmla="*/ 2041 h 344941"/>
                  <a:gd name="connsiteX2" fmla="*/ 2015217 w 2025845"/>
                  <a:gd name="connsiteY2" fmla="*/ 0 h 344941"/>
                  <a:gd name="connsiteX3" fmla="*/ 2025774 w 2025845"/>
                  <a:gd name="connsiteY3" fmla="*/ 337814 h 344941"/>
                  <a:gd name="connsiteX0" fmla="*/ 0 w 2019023"/>
                  <a:gd name="connsiteY0" fmla="*/ 344941 h 344941"/>
                  <a:gd name="connsiteX1" fmla="*/ 326571 w 2019023"/>
                  <a:gd name="connsiteY1" fmla="*/ 2041 h 344941"/>
                  <a:gd name="connsiteX2" fmla="*/ 2015217 w 2019023"/>
                  <a:gd name="connsiteY2" fmla="*/ 0 h 344941"/>
                  <a:gd name="connsiteX3" fmla="*/ 2018879 w 2019023"/>
                  <a:gd name="connsiteY3" fmla="*/ 337814 h 344941"/>
                  <a:gd name="connsiteX0" fmla="*/ 0 w 2015217"/>
                  <a:gd name="connsiteY0" fmla="*/ 344941 h 344941"/>
                  <a:gd name="connsiteX1" fmla="*/ 326571 w 2015217"/>
                  <a:gd name="connsiteY1" fmla="*/ 2041 h 344941"/>
                  <a:gd name="connsiteX2" fmla="*/ 2015217 w 2015217"/>
                  <a:gd name="connsiteY2" fmla="*/ 0 h 344941"/>
                  <a:gd name="connsiteX3" fmla="*/ 2007385 w 2015217"/>
                  <a:gd name="connsiteY3" fmla="*/ 334391 h 344941"/>
                  <a:gd name="connsiteX0" fmla="*/ 0 w 2019023"/>
                  <a:gd name="connsiteY0" fmla="*/ 344941 h 344941"/>
                  <a:gd name="connsiteX1" fmla="*/ 326571 w 2019023"/>
                  <a:gd name="connsiteY1" fmla="*/ 2041 h 344941"/>
                  <a:gd name="connsiteX2" fmla="*/ 2015217 w 2019023"/>
                  <a:gd name="connsiteY2" fmla="*/ 0 h 344941"/>
                  <a:gd name="connsiteX3" fmla="*/ 2018879 w 2019023"/>
                  <a:gd name="connsiteY3" fmla="*/ 342948 h 344941"/>
                  <a:gd name="connsiteX0" fmla="*/ 0 w 2016803"/>
                  <a:gd name="connsiteY0" fmla="*/ 344941 h 348082"/>
                  <a:gd name="connsiteX1" fmla="*/ 326571 w 2016803"/>
                  <a:gd name="connsiteY1" fmla="*/ 2041 h 348082"/>
                  <a:gd name="connsiteX2" fmla="*/ 2015217 w 2016803"/>
                  <a:gd name="connsiteY2" fmla="*/ 0 h 348082"/>
                  <a:gd name="connsiteX3" fmla="*/ 2016581 w 2016803"/>
                  <a:gd name="connsiteY3" fmla="*/ 348082 h 348082"/>
                  <a:gd name="connsiteX0" fmla="*/ 0 w 2015217"/>
                  <a:gd name="connsiteY0" fmla="*/ 344941 h 349793"/>
                  <a:gd name="connsiteX1" fmla="*/ 326571 w 2015217"/>
                  <a:gd name="connsiteY1" fmla="*/ 2041 h 349793"/>
                  <a:gd name="connsiteX2" fmla="*/ 2015217 w 2015217"/>
                  <a:gd name="connsiteY2" fmla="*/ 0 h 349793"/>
                  <a:gd name="connsiteX3" fmla="*/ 2009684 w 2015217"/>
                  <a:gd name="connsiteY3" fmla="*/ 349793 h 349793"/>
                  <a:gd name="connsiteX0" fmla="*/ 0 w 2019024"/>
                  <a:gd name="connsiteY0" fmla="*/ 344941 h 349793"/>
                  <a:gd name="connsiteX1" fmla="*/ 326571 w 2019024"/>
                  <a:gd name="connsiteY1" fmla="*/ 2041 h 349793"/>
                  <a:gd name="connsiteX2" fmla="*/ 2015217 w 2019024"/>
                  <a:gd name="connsiteY2" fmla="*/ 0 h 349793"/>
                  <a:gd name="connsiteX3" fmla="*/ 2018880 w 2019024"/>
                  <a:gd name="connsiteY3" fmla="*/ 349793 h 349793"/>
                  <a:gd name="connsiteX0" fmla="*/ 0 w 2015217"/>
                  <a:gd name="connsiteY0" fmla="*/ 344941 h 353216"/>
                  <a:gd name="connsiteX1" fmla="*/ 326571 w 2015217"/>
                  <a:gd name="connsiteY1" fmla="*/ 2041 h 353216"/>
                  <a:gd name="connsiteX2" fmla="*/ 2015217 w 2015217"/>
                  <a:gd name="connsiteY2" fmla="*/ 0 h 353216"/>
                  <a:gd name="connsiteX3" fmla="*/ 2005087 w 2015217"/>
                  <a:gd name="connsiteY3" fmla="*/ 353216 h 353216"/>
                  <a:gd name="connsiteX0" fmla="*/ 0 w 2015217"/>
                  <a:gd name="connsiteY0" fmla="*/ 344941 h 353216"/>
                  <a:gd name="connsiteX1" fmla="*/ 326571 w 2015217"/>
                  <a:gd name="connsiteY1" fmla="*/ 2041 h 353216"/>
                  <a:gd name="connsiteX2" fmla="*/ 2015217 w 2015217"/>
                  <a:gd name="connsiteY2" fmla="*/ 0 h 353216"/>
                  <a:gd name="connsiteX3" fmla="*/ 2011984 w 2015217"/>
                  <a:gd name="connsiteY3" fmla="*/ 353216 h 353216"/>
                  <a:gd name="connsiteX0" fmla="*/ 0 w 2016803"/>
                  <a:gd name="connsiteY0" fmla="*/ 344941 h 353216"/>
                  <a:gd name="connsiteX1" fmla="*/ 326571 w 2016803"/>
                  <a:gd name="connsiteY1" fmla="*/ 2041 h 353216"/>
                  <a:gd name="connsiteX2" fmla="*/ 2015217 w 2016803"/>
                  <a:gd name="connsiteY2" fmla="*/ 0 h 353216"/>
                  <a:gd name="connsiteX3" fmla="*/ 2016581 w 2016803"/>
                  <a:gd name="connsiteY3" fmla="*/ 353216 h 353216"/>
                  <a:gd name="connsiteX0" fmla="*/ 0 w 2016803"/>
                  <a:gd name="connsiteY0" fmla="*/ 354635 h 362910"/>
                  <a:gd name="connsiteX1" fmla="*/ 789901 w 2016803"/>
                  <a:gd name="connsiteY1" fmla="*/ 0 h 362910"/>
                  <a:gd name="connsiteX2" fmla="*/ 2015217 w 2016803"/>
                  <a:gd name="connsiteY2" fmla="*/ 9694 h 362910"/>
                  <a:gd name="connsiteX3" fmla="*/ 2016581 w 2016803"/>
                  <a:gd name="connsiteY3" fmla="*/ 362910 h 362910"/>
                  <a:gd name="connsiteX0" fmla="*/ 0 w 1323074"/>
                  <a:gd name="connsiteY0" fmla="*/ 331165 h 362910"/>
                  <a:gd name="connsiteX1" fmla="*/ 96172 w 1323074"/>
                  <a:gd name="connsiteY1" fmla="*/ 0 h 362910"/>
                  <a:gd name="connsiteX2" fmla="*/ 1321488 w 1323074"/>
                  <a:gd name="connsiteY2" fmla="*/ 9694 h 362910"/>
                  <a:gd name="connsiteX3" fmla="*/ 1322852 w 1323074"/>
                  <a:gd name="connsiteY3" fmla="*/ 362910 h 362910"/>
                  <a:gd name="connsiteX0" fmla="*/ 0 w 1325636"/>
                  <a:gd name="connsiteY0" fmla="*/ 335124 h 362910"/>
                  <a:gd name="connsiteX1" fmla="*/ 98734 w 1325636"/>
                  <a:gd name="connsiteY1" fmla="*/ 0 h 362910"/>
                  <a:gd name="connsiteX2" fmla="*/ 1324050 w 1325636"/>
                  <a:gd name="connsiteY2" fmla="*/ 9694 h 362910"/>
                  <a:gd name="connsiteX3" fmla="*/ 1325414 w 1325636"/>
                  <a:gd name="connsiteY3" fmla="*/ 362910 h 362910"/>
                  <a:gd name="connsiteX0" fmla="*/ 0 w 1325636"/>
                  <a:gd name="connsiteY0" fmla="*/ 337103 h 364889"/>
                  <a:gd name="connsiteX1" fmla="*/ 103859 w 1325636"/>
                  <a:gd name="connsiteY1" fmla="*/ 0 h 364889"/>
                  <a:gd name="connsiteX2" fmla="*/ 1324050 w 1325636"/>
                  <a:gd name="connsiteY2" fmla="*/ 11673 h 364889"/>
                  <a:gd name="connsiteX3" fmla="*/ 1325414 w 1325636"/>
                  <a:gd name="connsiteY3" fmla="*/ 364889 h 364889"/>
                  <a:gd name="connsiteX0" fmla="*/ 0 w 1325636"/>
                  <a:gd name="connsiteY0" fmla="*/ 331165 h 358951"/>
                  <a:gd name="connsiteX1" fmla="*/ 103859 w 1325636"/>
                  <a:gd name="connsiteY1" fmla="*/ 0 h 358951"/>
                  <a:gd name="connsiteX2" fmla="*/ 1324050 w 1325636"/>
                  <a:gd name="connsiteY2" fmla="*/ 5735 h 358951"/>
                  <a:gd name="connsiteX3" fmla="*/ 1325414 w 1325636"/>
                  <a:gd name="connsiteY3" fmla="*/ 358951 h 358951"/>
                  <a:gd name="connsiteX0" fmla="*/ 0 w 1325636"/>
                  <a:gd name="connsiteY0" fmla="*/ 345021 h 358951"/>
                  <a:gd name="connsiteX1" fmla="*/ 103859 w 1325636"/>
                  <a:gd name="connsiteY1" fmla="*/ 0 h 358951"/>
                  <a:gd name="connsiteX2" fmla="*/ 1324050 w 1325636"/>
                  <a:gd name="connsiteY2" fmla="*/ 5735 h 358951"/>
                  <a:gd name="connsiteX3" fmla="*/ 1325414 w 1325636"/>
                  <a:gd name="connsiteY3" fmla="*/ 358951 h 358951"/>
                  <a:gd name="connsiteX0" fmla="*/ 0 w 1328198"/>
                  <a:gd name="connsiteY0" fmla="*/ 345021 h 358951"/>
                  <a:gd name="connsiteX1" fmla="*/ 106421 w 1328198"/>
                  <a:gd name="connsiteY1" fmla="*/ 0 h 358951"/>
                  <a:gd name="connsiteX2" fmla="*/ 1326612 w 1328198"/>
                  <a:gd name="connsiteY2" fmla="*/ 5735 h 358951"/>
                  <a:gd name="connsiteX3" fmla="*/ 1327976 w 1328198"/>
                  <a:gd name="connsiteY3" fmla="*/ 358951 h 35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8198" h="358951">
                    <a:moveTo>
                      <a:pt x="0" y="345021"/>
                    </a:moveTo>
                    <a:lnTo>
                      <a:pt x="106421" y="0"/>
                    </a:lnTo>
                    <a:lnTo>
                      <a:pt x="1326612" y="5735"/>
                    </a:lnTo>
                    <a:cubicBezTo>
                      <a:pt x="1325478" y="98944"/>
                      <a:pt x="1329110" y="265742"/>
                      <a:pt x="1327976" y="358951"/>
                    </a:cubicBez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1147453" y="1447631"/>
                <a:ext cx="973509" cy="973510"/>
              </a:xfrm>
              <a:custGeom>
                <a:avLst/>
                <a:gdLst>
                  <a:gd name="connsiteX0" fmla="*/ 0 w 949449"/>
                  <a:gd name="connsiteY0" fmla="*/ 474725 h 949449"/>
                  <a:gd name="connsiteX1" fmla="*/ 474725 w 949449"/>
                  <a:gd name="connsiteY1" fmla="*/ 0 h 949449"/>
                  <a:gd name="connsiteX2" fmla="*/ 949450 w 949449"/>
                  <a:gd name="connsiteY2" fmla="*/ 474725 h 949449"/>
                  <a:gd name="connsiteX3" fmla="*/ 474725 w 949449"/>
                  <a:gd name="connsiteY3" fmla="*/ 949450 h 949449"/>
                  <a:gd name="connsiteX4" fmla="*/ 0 w 949449"/>
                  <a:gd name="connsiteY4" fmla="*/ 474725 h 94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449" h="949449">
                    <a:moveTo>
                      <a:pt x="0" y="474725"/>
                    </a:moveTo>
                    <a:cubicBezTo>
                      <a:pt x="0" y="212542"/>
                      <a:pt x="212542" y="0"/>
                      <a:pt x="474725" y="0"/>
                    </a:cubicBezTo>
                    <a:cubicBezTo>
                      <a:pt x="736908" y="0"/>
                      <a:pt x="949450" y="212542"/>
                      <a:pt x="949450" y="474725"/>
                    </a:cubicBezTo>
                    <a:cubicBezTo>
                      <a:pt x="949450" y="736908"/>
                      <a:pt x="736908" y="949450"/>
                      <a:pt x="474725" y="949450"/>
                    </a:cubicBezTo>
                    <a:cubicBezTo>
                      <a:pt x="212542" y="949450"/>
                      <a:pt x="0" y="736908"/>
                      <a:pt x="0" y="47472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9044" tIns="139044" rIns="139044" bIns="139044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PAP 20</a:t>
                </a:r>
                <a:endParaRPr lang="en-US" sz="1400" kern="1200" dirty="0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8839556" y="1777879"/>
                <a:ext cx="1218844" cy="562543"/>
              </a:xfrm>
              <a:custGeom>
                <a:avLst/>
                <a:gdLst>
                  <a:gd name="connsiteX0" fmla="*/ 0 w 1166692"/>
                  <a:gd name="connsiteY0" fmla="*/ 0 h 541456"/>
                  <a:gd name="connsiteX1" fmla="*/ 1166692 w 1166692"/>
                  <a:gd name="connsiteY1" fmla="*/ 0 h 541456"/>
                  <a:gd name="connsiteX2" fmla="*/ 1166692 w 1166692"/>
                  <a:gd name="connsiteY2" fmla="*/ 541456 h 541456"/>
                  <a:gd name="connsiteX3" fmla="*/ 0 w 1166692"/>
                  <a:gd name="connsiteY3" fmla="*/ 541456 h 541456"/>
                  <a:gd name="connsiteX4" fmla="*/ 0 w 1166692"/>
                  <a:gd name="connsiteY4" fmla="*/ 0 h 54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692" h="541456">
                    <a:moveTo>
                      <a:pt x="0" y="0"/>
                    </a:moveTo>
                    <a:lnTo>
                      <a:pt x="1166692" y="0"/>
                    </a:lnTo>
                    <a:lnTo>
                      <a:pt x="1166692" y="541456"/>
                    </a:lnTo>
                    <a:lnTo>
                      <a:pt x="0" y="541456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a typeface="Calibri"/>
                    <a:cs typeface="Times New Roman"/>
                  </a:rPr>
                  <a:t>Requirements for  standards and test </a:t>
                </a:r>
                <a:r>
                  <a:rPr lang="en-US" sz="1100" dirty="0" smtClean="0">
                    <a:solidFill>
                      <a:schemeClr val="tx1"/>
                    </a:solidFill>
                    <a:ea typeface="Calibri"/>
                    <a:cs typeface="Times New Roman"/>
                  </a:rPr>
                  <a:t>criteria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7990566" y="2355010"/>
                <a:ext cx="2073045" cy="635013"/>
              </a:xfrm>
              <a:custGeom>
                <a:avLst/>
                <a:gdLst>
                  <a:gd name="connsiteX0" fmla="*/ 0 w 1166692"/>
                  <a:gd name="connsiteY0" fmla="*/ 0 h 541456"/>
                  <a:gd name="connsiteX1" fmla="*/ 1166692 w 1166692"/>
                  <a:gd name="connsiteY1" fmla="*/ 0 h 541456"/>
                  <a:gd name="connsiteX2" fmla="*/ 1166692 w 1166692"/>
                  <a:gd name="connsiteY2" fmla="*/ 541456 h 541456"/>
                  <a:gd name="connsiteX3" fmla="*/ 0 w 1166692"/>
                  <a:gd name="connsiteY3" fmla="*/ 541456 h 541456"/>
                  <a:gd name="connsiteX4" fmla="*/ 0 w 1166692"/>
                  <a:gd name="connsiteY4" fmla="*/ 0 h 54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6692" h="541456">
                    <a:moveTo>
                      <a:pt x="0" y="0"/>
                    </a:moveTo>
                    <a:lnTo>
                      <a:pt x="1166692" y="0"/>
                    </a:lnTo>
                    <a:lnTo>
                      <a:pt x="1166692" y="541456"/>
                    </a:lnTo>
                    <a:lnTo>
                      <a:pt x="0" y="541456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dirty="0">
                    <a:solidFill>
                      <a:schemeClr val="tx1"/>
                    </a:solidFill>
                    <a:ea typeface="Calibri"/>
                    <a:cs typeface="Times New Roman"/>
                  </a:rPr>
                  <a:t>Education on implementation strategies, standards, use cases and test </a:t>
                </a:r>
                <a:r>
                  <a:rPr lang="en-US" sz="1100" dirty="0" smtClean="0">
                    <a:solidFill>
                      <a:schemeClr val="tx1"/>
                    </a:solidFill>
                    <a:ea typeface="Calibri"/>
                    <a:cs typeface="Times New Roman"/>
                  </a:rPr>
                  <a:t>criteria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7854848" y="1388475"/>
                <a:ext cx="973509" cy="973510"/>
              </a:xfrm>
              <a:custGeom>
                <a:avLst/>
                <a:gdLst>
                  <a:gd name="connsiteX0" fmla="*/ 0 w 949449"/>
                  <a:gd name="connsiteY0" fmla="*/ 474725 h 949449"/>
                  <a:gd name="connsiteX1" fmla="*/ 474725 w 949449"/>
                  <a:gd name="connsiteY1" fmla="*/ 0 h 949449"/>
                  <a:gd name="connsiteX2" fmla="*/ 949450 w 949449"/>
                  <a:gd name="connsiteY2" fmla="*/ 474725 h 949449"/>
                  <a:gd name="connsiteX3" fmla="*/ 474725 w 949449"/>
                  <a:gd name="connsiteY3" fmla="*/ 949450 h 949449"/>
                  <a:gd name="connsiteX4" fmla="*/ 0 w 949449"/>
                  <a:gd name="connsiteY4" fmla="*/ 474725 h 949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9449" h="949449">
                    <a:moveTo>
                      <a:pt x="0" y="474725"/>
                    </a:moveTo>
                    <a:cubicBezTo>
                      <a:pt x="0" y="212542"/>
                      <a:pt x="212542" y="0"/>
                      <a:pt x="474725" y="0"/>
                    </a:cubicBezTo>
                    <a:cubicBezTo>
                      <a:pt x="736908" y="0"/>
                      <a:pt x="949450" y="212542"/>
                      <a:pt x="949450" y="474725"/>
                    </a:cubicBezTo>
                    <a:cubicBezTo>
                      <a:pt x="949450" y="736908"/>
                      <a:pt x="736908" y="949450"/>
                      <a:pt x="474725" y="949450"/>
                    </a:cubicBezTo>
                    <a:cubicBezTo>
                      <a:pt x="212542" y="949450"/>
                      <a:pt x="0" y="736908"/>
                      <a:pt x="0" y="47472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9044" tIns="139044" rIns="139044" bIns="139044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SGIMC</a:t>
                </a:r>
                <a:endParaRPr lang="en-US" sz="1400" kern="1200" dirty="0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1740983" y="953199"/>
                <a:ext cx="6573717" cy="508932"/>
              </a:xfrm>
              <a:custGeom>
                <a:avLst/>
                <a:gdLst>
                  <a:gd name="connsiteX0" fmla="*/ 0 w 2024743"/>
                  <a:gd name="connsiteY0" fmla="*/ 359228 h 359228"/>
                  <a:gd name="connsiteX1" fmla="*/ 326571 w 2024743"/>
                  <a:gd name="connsiteY1" fmla="*/ 16328 h 359228"/>
                  <a:gd name="connsiteX2" fmla="*/ 2024743 w 2024743"/>
                  <a:gd name="connsiteY2" fmla="*/ 0 h 359228"/>
                  <a:gd name="connsiteX3" fmla="*/ 2016579 w 2024743"/>
                  <a:gd name="connsiteY3" fmla="*/ 293914 h 359228"/>
                  <a:gd name="connsiteX0" fmla="*/ 0 w 2016579"/>
                  <a:gd name="connsiteY0" fmla="*/ 354466 h 354466"/>
                  <a:gd name="connsiteX1" fmla="*/ 326571 w 2016579"/>
                  <a:gd name="connsiteY1" fmla="*/ 11566 h 354466"/>
                  <a:gd name="connsiteX2" fmla="*/ 2010455 w 2016579"/>
                  <a:gd name="connsiteY2" fmla="*/ 0 h 354466"/>
                  <a:gd name="connsiteX3" fmla="*/ 2016579 w 2016579"/>
                  <a:gd name="connsiteY3" fmla="*/ 289152 h 354466"/>
                  <a:gd name="connsiteX0" fmla="*/ 0 w 2016579"/>
                  <a:gd name="connsiteY0" fmla="*/ 344941 h 344941"/>
                  <a:gd name="connsiteX1" fmla="*/ 326571 w 2016579"/>
                  <a:gd name="connsiteY1" fmla="*/ 2041 h 344941"/>
                  <a:gd name="connsiteX2" fmla="*/ 2010455 w 2016579"/>
                  <a:gd name="connsiteY2" fmla="*/ 0 h 344941"/>
                  <a:gd name="connsiteX3" fmla="*/ 2016579 w 2016579"/>
                  <a:gd name="connsiteY3" fmla="*/ 279627 h 344941"/>
                  <a:gd name="connsiteX0" fmla="*/ 0 w 2019980"/>
                  <a:gd name="connsiteY0" fmla="*/ 344941 h 344941"/>
                  <a:gd name="connsiteX1" fmla="*/ 326571 w 2019980"/>
                  <a:gd name="connsiteY1" fmla="*/ 2041 h 344941"/>
                  <a:gd name="connsiteX2" fmla="*/ 2019980 w 2019980"/>
                  <a:gd name="connsiteY2" fmla="*/ 0 h 344941"/>
                  <a:gd name="connsiteX3" fmla="*/ 2016579 w 2019980"/>
                  <a:gd name="connsiteY3" fmla="*/ 279627 h 344941"/>
                  <a:gd name="connsiteX0" fmla="*/ 0 w 2016801"/>
                  <a:gd name="connsiteY0" fmla="*/ 344941 h 344941"/>
                  <a:gd name="connsiteX1" fmla="*/ 326571 w 2016801"/>
                  <a:gd name="connsiteY1" fmla="*/ 2041 h 344941"/>
                  <a:gd name="connsiteX2" fmla="*/ 2015217 w 2016801"/>
                  <a:gd name="connsiteY2" fmla="*/ 0 h 344941"/>
                  <a:gd name="connsiteX3" fmla="*/ 2016579 w 2016801"/>
                  <a:gd name="connsiteY3" fmla="*/ 279627 h 344941"/>
                  <a:gd name="connsiteX0" fmla="*/ 0 w 2023561"/>
                  <a:gd name="connsiteY0" fmla="*/ 344941 h 344941"/>
                  <a:gd name="connsiteX1" fmla="*/ 326571 w 2023561"/>
                  <a:gd name="connsiteY1" fmla="*/ 2041 h 344941"/>
                  <a:gd name="connsiteX2" fmla="*/ 2015217 w 2023561"/>
                  <a:gd name="connsiteY2" fmla="*/ 0 h 344941"/>
                  <a:gd name="connsiteX3" fmla="*/ 2023476 w 2023561"/>
                  <a:gd name="connsiteY3" fmla="*/ 337814 h 344941"/>
                  <a:gd name="connsiteX0" fmla="*/ 0 w 2028133"/>
                  <a:gd name="connsiteY0" fmla="*/ 344941 h 344941"/>
                  <a:gd name="connsiteX1" fmla="*/ 326571 w 2028133"/>
                  <a:gd name="connsiteY1" fmla="*/ 2041 h 344941"/>
                  <a:gd name="connsiteX2" fmla="*/ 2015217 w 2028133"/>
                  <a:gd name="connsiteY2" fmla="*/ 0 h 344941"/>
                  <a:gd name="connsiteX3" fmla="*/ 2028073 w 2028133"/>
                  <a:gd name="connsiteY3" fmla="*/ 339525 h 344941"/>
                  <a:gd name="connsiteX0" fmla="*/ 0 w 2025845"/>
                  <a:gd name="connsiteY0" fmla="*/ 344941 h 344941"/>
                  <a:gd name="connsiteX1" fmla="*/ 326571 w 2025845"/>
                  <a:gd name="connsiteY1" fmla="*/ 2041 h 344941"/>
                  <a:gd name="connsiteX2" fmla="*/ 2015217 w 2025845"/>
                  <a:gd name="connsiteY2" fmla="*/ 0 h 344941"/>
                  <a:gd name="connsiteX3" fmla="*/ 2025774 w 2025845"/>
                  <a:gd name="connsiteY3" fmla="*/ 337814 h 344941"/>
                  <a:gd name="connsiteX0" fmla="*/ 0 w 2019023"/>
                  <a:gd name="connsiteY0" fmla="*/ 344941 h 344941"/>
                  <a:gd name="connsiteX1" fmla="*/ 326571 w 2019023"/>
                  <a:gd name="connsiteY1" fmla="*/ 2041 h 344941"/>
                  <a:gd name="connsiteX2" fmla="*/ 2015217 w 2019023"/>
                  <a:gd name="connsiteY2" fmla="*/ 0 h 344941"/>
                  <a:gd name="connsiteX3" fmla="*/ 2018879 w 2019023"/>
                  <a:gd name="connsiteY3" fmla="*/ 337814 h 344941"/>
                  <a:gd name="connsiteX0" fmla="*/ 0 w 2015217"/>
                  <a:gd name="connsiteY0" fmla="*/ 344941 h 344941"/>
                  <a:gd name="connsiteX1" fmla="*/ 326571 w 2015217"/>
                  <a:gd name="connsiteY1" fmla="*/ 2041 h 344941"/>
                  <a:gd name="connsiteX2" fmla="*/ 2015217 w 2015217"/>
                  <a:gd name="connsiteY2" fmla="*/ 0 h 344941"/>
                  <a:gd name="connsiteX3" fmla="*/ 2007385 w 2015217"/>
                  <a:gd name="connsiteY3" fmla="*/ 334391 h 344941"/>
                  <a:gd name="connsiteX0" fmla="*/ 0 w 2019023"/>
                  <a:gd name="connsiteY0" fmla="*/ 344941 h 344941"/>
                  <a:gd name="connsiteX1" fmla="*/ 326571 w 2019023"/>
                  <a:gd name="connsiteY1" fmla="*/ 2041 h 344941"/>
                  <a:gd name="connsiteX2" fmla="*/ 2015217 w 2019023"/>
                  <a:gd name="connsiteY2" fmla="*/ 0 h 344941"/>
                  <a:gd name="connsiteX3" fmla="*/ 2018879 w 2019023"/>
                  <a:gd name="connsiteY3" fmla="*/ 342948 h 344941"/>
                  <a:gd name="connsiteX0" fmla="*/ 0 w 2016803"/>
                  <a:gd name="connsiteY0" fmla="*/ 344941 h 348082"/>
                  <a:gd name="connsiteX1" fmla="*/ 326571 w 2016803"/>
                  <a:gd name="connsiteY1" fmla="*/ 2041 h 348082"/>
                  <a:gd name="connsiteX2" fmla="*/ 2015217 w 2016803"/>
                  <a:gd name="connsiteY2" fmla="*/ 0 h 348082"/>
                  <a:gd name="connsiteX3" fmla="*/ 2016581 w 2016803"/>
                  <a:gd name="connsiteY3" fmla="*/ 348082 h 348082"/>
                  <a:gd name="connsiteX0" fmla="*/ 0 w 2015217"/>
                  <a:gd name="connsiteY0" fmla="*/ 344941 h 349793"/>
                  <a:gd name="connsiteX1" fmla="*/ 326571 w 2015217"/>
                  <a:gd name="connsiteY1" fmla="*/ 2041 h 349793"/>
                  <a:gd name="connsiteX2" fmla="*/ 2015217 w 2015217"/>
                  <a:gd name="connsiteY2" fmla="*/ 0 h 349793"/>
                  <a:gd name="connsiteX3" fmla="*/ 2009684 w 2015217"/>
                  <a:gd name="connsiteY3" fmla="*/ 349793 h 349793"/>
                  <a:gd name="connsiteX0" fmla="*/ 0 w 2019024"/>
                  <a:gd name="connsiteY0" fmla="*/ 344941 h 349793"/>
                  <a:gd name="connsiteX1" fmla="*/ 326571 w 2019024"/>
                  <a:gd name="connsiteY1" fmla="*/ 2041 h 349793"/>
                  <a:gd name="connsiteX2" fmla="*/ 2015217 w 2019024"/>
                  <a:gd name="connsiteY2" fmla="*/ 0 h 349793"/>
                  <a:gd name="connsiteX3" fmla="*/ 2018880 w 2019024"/>
                  <a:gd name="connsiteY3" fmla="*/ 349793 h 349793"/>
                  <a:gd name="connsiteX0" fmla="*/ 0 w 2015217"/>
                  <a:gd name="connsiteY0" fmla="*/ 344941 h 353216"/>
                  <a:gd name="connsiteX1" fmla="*/ 326571 w 2015217"/>
                  <a:gd name="connsiteY1" fmla="*/ 2041 h 353216"/>
                  <a:gd name="connsiteX2" fmla="*/ 2015217 w 2015217"/>
                  <a:gd name="connsiteY2" fmla="*/ 0 h 353216"/>
                  <a:gd name="connsiteX3" fmla="*/ 2005087 w 2015217"/>
                  <a:gd name="connsiteY3" fmla="*/ 353216 h 353216"/>
                  <a:gd name="connsiteX0" fmla="*/ 0 w 2015217"/>
                  <a:gd name="connsiteY0" fmla="*/ 344941 h 353216"/>
                  <a:gd name="connsiteX1" fmla="*/ 326571 w 2015217"/>
                  <a:gd name="connsiteY1" fmla="*/ 2041 h 353216"/>
                  <a:gd name="connsiteX2" fmla="*/ 2015217 w 2015217"/>
                  <a:gd name="connsiteY2" fmla="*/ 0 h 353216"/>
                  <a:gd name="connsiteX3" fmla="*/ 2011984 w 2015217"/>
                  <a:gd name="connsiteY3" fmla="*/ 353216 h 353216"/>
                  <a:gd name="connsiteX0" fmla="*/ 0 w 2016803"/>
                  <a:gd name="connsiteY0" fmla="*/ 344941 h 353216"/>
                  <a:gd name="connsiteX1" fmla="*/ 326571 w 2016803"/>
                  <a:gd name="connsiteY1" fmla="*/ 2041 h 353216"/>
                  <a:gd name="connsiteX2" fmla="*/ 2015217 w 2016803"/>
                  <a:gd name="connsiteY2" fmla="*/ 0 h 353216"/>
                  <a:gd name="connsiteX3" fmla="*/ 2016581 w 2016803"/>
                  <a:gd name="connsiteY3" fmla="*/ 353216 h 353216"/>
                  <a:gd name="connsiteX0" fmla="*/ 0 w 2016803"/>
                  <a:gd name="connsiteY0" fmla="*/ 354635 h 362910"/>
                  <a:gd name="connsiteX1" fmla="*/ 789901 w 2016803"/>
                  <a:gd name="connsiteY1" fmla="*/ 0 h 362910"/>
                  <a:gd name="connsiteX2" fmla="*/ 2015217 w 2016803"/>
                  <a:gd name="connsiteY2" fmla="*/ 9694 h 362910"/>
                  <a:gd name="connsiteX3" fmla="*/ 2016581 w 2016803"/>
                  <a:gd name="connsiteY3" fmla="*/ 362910 h 362910"/>
                  <a:gd name="connsiteX0" fmla="*/ 0 w 1323074"/>
                  <a:gd name="connsiteY0" fmla="*/ 331165 h 362910"/>
                  <a:gd name="connsiteX1" fmla="*/ 96172 w 1323074"/>
                  <a:gd name="connsiteY1" fmla="*/ 0 h 362910"/>
                  <a:gd name="connsiteX2" fmla="*/ 1321488 w 1323074"/>
                  <a:gd name="connsiteY2" fmla="*/ 9694 h 362910"/>
                  <a:gd name="connsiteX3" fmla="*/ 1322852 w 1323074"/>
                  <a:gd name="connsiteY3" fmla="*/ 362910 h 362910"/>
                  <a:gd name="connsiteX0" fmla="*/ 0 w 1325636"/>
                  <a:gd name="connsiteY0" fmla="*/ 335124 h 362910"/>
                  <a:gd name="connsiteX1" fmla="*/ 98734 w 1325636"/>
                  <a:gd name="connsiteY1" fmla="*/ 0 h 362910"/>
                  <a:gd name="connsiteX2" fmla="*/ 1324050 w 1325636"/>
                  <a:gd name="connsiteY2" fmla="*/ 9694 h 362910"/>
                  <a:gd name="connsiteX3" fmla="*/ 1325414 w 1325636"/>
                  <a:gd name="connsiteY3" fmla="*/ 362910 h 362910"/>
                  <a:gd name="connsiteX0" fmla="*/ 0 w 1325636"/>
                  <a:gd name="connsiteY0" fmla="*/ 337103 h 364889"/>
                  <a:gd name="connsiteX1" fmla="*/ 103859 w 1325636"/>
                  <a:gd name="connsiteY1" fmla="*/ 0 h 364889"/>
                  <a:gd name="connsiteX2" fmla="*/ 1324050 w 1325636"/>
                  <a:gd name="connsiteY2" fmla="*/ 11673 h 364889"/>
                  <a:gd name="connsiteX3" fmla="*/ 1325414 w 1325636"/>
                  <a:gd name="connsiteY3" fmla="*/ 364889 h 364889"/>
                  <a:gd name="connsiteX0" fmla="*/ 0 w 1325636"/>
                  <a:gd name="connsiteY0" fmla="*/ 331165 h 358951"/>
                  <a:gd name="connsiteX1" fmla="*/ 103859 w 1325636"/>
                  <a:gd name="connsiteY1" fmla="*/ 0 h 358951"/>
                  <a:gd name="connsiteX2" fmla="*/ 1324050 w 1325636"/>
                  <a:gd name="connsiteY2" fmla="*/ 5735 h 358951"/>
                  <a:gd name="connsiteX3" fmla="*/ 1325414 w 1325636"/>
                  <a:gd name="connsiteY3" fmla="*/ 358951 h 358951"/>
                  <a:gd name="connsiteX0" fmla="*/ 0 w 1325636"/>
                  <a:gd name="connsiteY0" fmla="*/ 345021 h 358951"/>
                  <a:gd name="connsiteX1" fmla="*/ 103859 w 1325636"/>
                  <a:gd name="connsiteY1" fmla="*/ 0 h 358951"/>
                  <a:gd name="connsiteX2" fmla="*/ 1324050 w 1325636"/>
                  <a:gd name="connsiteY2" fmla="*/ 5735 h 358951"/>
                  <a:gd name="connsiteX3" fmla="*/ 1325414 w 1325636"/>
                  <a:gd name="connsiteY3" fmla="*/ 358951 h 358951"/>
                  <a:gd name="connsiteX0" fmla="*/ 0 w 1328198"/>
                  <a:gd name="connsiteY0" fmla="*/ 345021 h 358951"/>
                  <a:gd name="connsiteX1" fmla="*/ 106421 w 1328198"/>
                  <a:gd name="connsiteY1" fmla="*/ 0 h 358951"/>
                  <a:gd name="connsiteX2" fmla="*/ 1326612 w 1328198"/>
                  <a:gd name="connsiteY2" fmla="*/ 5735 h 358951"/>
                  <a:gd name="connsiteX3" fmla="*/ 1327976 w 1328198"/>
                  <a:gd name="connsiteY3" fmla="*/ 358951 h 358951"/>
                  <a:gd name="connsiteX0" fmla="*/ 0 w 1328198"/>
                  <a:gd name="connsiteY0" fmla="*/ 342796 h 356726"/>
                  <a:gd name="connsiteX1" fmla="*/ 68573 w 1328198"/>
                  <a:gd name="connsiteY1" fmla="*/ 0 h 356726"/>
                  <a:gd name="connsiteX2" fmla="*/ 1326612 w 1328198"/>
                  <a:gd name="connsiteY2" fmla="*/ 3510 h 356726"/>
                  <a:gd name="connsiteX3" fmla="*/ 1327976 w 1328198"/>
                  <a:gd name="connsiteY3" fmla="*/ 356726 h 356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8198" h="356726">
                    <a:moveTo>
                      <a:pt x="0" y="342796"/>
                    </a:moveTo>
                    <a:lnTo>
                      <a:pt x="68573" y="0"/>
                    </a:lnTo>
                    <a:lnTo>
                      <a:pt x="1326612" y="3510"/>
                    </a:lnTo>
                    <a:cubicBezTo>
                      <a:pt x="1325478" y="96719"/>
                      <a:pt x="1329110" y="263517"/>
                      <a:pt x="1327976" y="356726"/>
                    </a:cubicBez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Line Callout 1 36"/>
          <p:cNvSpPr/>
          <p:nvPr/>
        </p:nvSpPr>
        <p:spPr>
          <a:xfrm>
            <a:off x="6149313" y="5462394"/>
            <a:ext cx="2326106" cy="457200"/>
          </a:xfrm>
          <a:prstGeom prst="borderCallout1">
            <a:avLst>
              <a:gd name="adj1" fmla="val 18750"/>
              <a:gd name="adj2" fmla="val -8333"/>
              <a:gd name="adj3" fmla="val -207152"/>
              <a:gd name="adj4" fmla="val -15009"/>
            </a:avLst>
          </a:prstGeom>
          <a:ln w="3810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Green Button Testing and Certification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990600"/>
            <a:ext cx="533400" cy="244475"/>
          </a:xfrm>
        </p:spPr>
        <p:txBody>
          <a:bodyPr>
            <a:normAutofit/>
          </a:bodyPr>
          <a:lstStyle/>
          <a:p>
            <a:fld id="{D7B606AD-6A25-44E2-8B54-95C407BAD433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3400" y="1676400"/>
            <a:ext cx="8229600" cy="4165600"/>
            <a:chOff x="533400" y="1676400"/>
            <a:chExt cx="8229600" cy="41656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2061561403"/>
                </p:ext>
              </p:extLst>
            </p:nvPr>
          </p:nvGraphicFramePr>
          <p:xfrm>
            <a:off x="533400" y="1676400"/>
            <a:ext cx="6319405" cy="4165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876132" y="1938932"/>
              <a:ext cx="18868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Certified </a:t>
              </a:r>
              <a:br>
                <a:rPr lang="en-US" dirty="0" smtClean="0"/>
              </a:br>
              <a:r>
                <a:rPr lang="en-US" dirty="0" smtClean="0"/>
                <a:t>Green Button Implementations</a:t>
              </a:r>
              <a:endParaRPr lang="en-US" dirty="0"/>
            </a:p>
          </p:txBody>
        </p:sp>
        <p:pic>
          <p:nvPicPr>
            <p:cNvPr id="3074" name="Picture 2" descr="C:\_Project\NIST\NISTGreenButton\Work\GreenButton\Artwork\GreenButtonIcons\VectorFinal\GreenButt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892" y="2895600"/>
              <a:ext cx="1673108" cy="1673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03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 Green Button Data 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D7B606AD-6A25-44E2-8B54-95C407BAD4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1143000"/>
            <a:ext cx="8064190" cy="5403273"/>
            <a:chOff x="381000" y="1295400"/>
            <a:chExt cx="8064190" cy="540327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6" t="14981" r="42770" b="5569"/>
            <a:stretch/>
          </p:blipFill>
          <p:spPr bwMode="auto">
            <a:xfrm>
              <a:off x="3276600" y="1295400"/>
              <a:ext cx="5168590" cy="540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Line Callout 1 3"/>
            <p:cNvSpPr/>
            <p:nvPr/>
          </p:nvSpPr>
          <p:spPr>
            <a:xfrm flipH="1">
              <a:off x="381000" y="2378242"/>
              <a:ext cx="2326106" cy="457200"/>
            </a:xfrm>
            <a:prstGeom prst="borderCallout1">
              <a:avLst>
                <a:gd name="adj1" fmla="val 18750"/>
                <a:gd name="adj2" fmla="val -8333"/>
                <a:gd name="adj3" fmla="val 51385"/>
                <a:gd name="adj4" fmla="val -39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Select Common Scope</a:t>
              </a:r>
              <a:endParaRPr lang="en-US" dirty="0"/>
            </a:p>
          </p:txBody>
        </p:sp>
        <p:sp>
          <p:nvSpPr>
            <p:cNvPr id="6" name="Line Callout 1 5"/>
            <p:cNvSpPr/>
            <p:nvPr/>
          </p:nvSpPr>
          <p:spPr>
            <a:xfrm flipH="1">
              <a:off x="381000" y="5310757"/>
              <a:ext cx="2326106" cy="457200"/>
            </a:xfrm>
            <a:prstGeom prst="borderCallout1">
              <a:avLst>
                <a:gd name="adj1" fmla="val 18750"/>
                <a:gd name="adj2" fmla="val -8333"/>
                <a:gd name="adj3" fmla="val 174570"/>
                <a:gd name="adj4" fmla="val -379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Allow us to save file</a:t>
              </a:r>
              <a:endParaRPr lang="en-US" dirty="0"/>
            </a:p>
          </p:txBody>
        </p:sp>
        <p:sp>
          <p:nvSpPr>
            <p:cNvPr id="7" name="Line Callout 1 6"/>
            <p:cNvSpPr/>
            <p:nvPr/>
          </p:nvSpPr>
          <p:spPr>
            <a:xfrm flipH="1">
              <a:off x="381000" y="4231652"/>
              <a:ext cx="2314074" cy="685800"/>
            </a:xfrm>
            <a:prstGeom prst="borderCallout1">
              <a:avLst>
                <a:gd name="adj1" fmla="val 18750"/>
                <a:gd name="adj2" fmla="val -8333"/>
                <a:gd name="adj3" fmla="val 204223"/>
                <a:gd name="adj4" fmla="val -403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Browse for file (IE9)</a:t>
              </a:r>
              <a:br>
                <a:rPr lang="en-US" dirty="0" smtClean="0"/>
              </a:br>
              <a:r>
                <a:rPr lang="en-US" dirty="0" smtClean="0"/>
                <a:t>Drag/Drop (FF)</a:t>
              </a:r>
              <a:endParaRPr lang="en-US" dirty="0"/>
            </a:p>
          </p:txBody>
        </p:sp>
        <p:sp>
          <p:nvSpPr>
            <p:cNvPr id="8" name="Line Callout 1 7"/>
            <p:cNvSpPr/>
            <p:nvPr/>
          </p:nvSpPr>
          <p:spPr>
            <a:xfrm flipH="1">
              <a:off x="381000" y="6161262"/>
              <a:ext cx="2326106" cy="457200"/>
            </a:xfrm>
            <a:prstGeom prst="borderCallout1">
              <a:avLst>
                <a:gd name="adj1" fmla="val 18750"/>
                <a:gd name="adj2" fmla="val -8333"/>
                <a:gd name="adj3" fmla="val 60993"/>
                <a:gd name="adj4" fmla="val -351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Analyze Results</a:t>
              </a:r>
              <a:endParaRPr lang="en-US" dirty="0"/>
            </a:p>
          </p:txBody>
        </p:sp>
        <p:sp>
          <p:nvSpPr>
            <p:cNvPr id="9" name="Line Callout 1 8"/>
            <p:cNvSpPr/>
            <p:nvPr/>
          </p:nvSpPr>
          <p:spPr>
            <a:xfrm flipH="1">
              <a:off x="381000" y="3228747"/>
              <a:ext cx="2326106" cy="609600"/>
            </a:xfrm>
            <a:prstGeom prst="borderCallout1">
              <a:avLst>
                <a:gd name="adj1" fmla="val 18750"/>
                <a:gd name="adj2" fmla="val -8333"/>
                <a:gd name="adj3" fmla="val 86473"/>
                <a:gd name="adj4" fmla="val -358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Edit Scope (Function Blocks)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80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Developers Guide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2E72796-2EB7-4C9E-80AE-CC1F5F2725A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C:\Users\marty\AppData\Local\Microsoft\Windows\Temporary Internet Files\Content.Outlook\3V0RGRCY\Screen Shot 2014-02-06 at 4 16 59 P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" b="17843"/>
          <a:stretch/>
        </p:blipFill>
        <p:spPr bwMode="auto">
          <a:xfrm>
            <a:off x="1143000" y="1752600"/>
            <a:ext cx="6490422" cy="43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7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Button Live API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E9019E2-C63E-4302-AB4D-0FA35C23A8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C:\Users\marty\AppData\Local\Microsoft\Windows\Temporary Internet Files\Content.Outlook\3V0RGRCY\Screen Shot 2014-02-06 at 4 17 29 P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5"/>
          <a:stretch/>
        </p:blipFill>
        <p:spPr bwMode="auto">
          <a:xfrm>
            <a:off x="1063473" y="1524000"/>
            <a:ext cx="7017053" cy="49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REQ.21 ESPI Revision </a:t>
            </a:r>
            <a:br>
              <a:rPr lang="en-US" dirty="0" smtClean="0"/>
            </a:br>
            <a:r>
              <a:rPr lang="en-US" dirty="0" smtClean="0"/>
              <a:t>Personal </a:t>
            </a:r>
            <a:r>
              <a:rPr lang="en-US" dirty="0"/>
              <a:t>Recommendations (not NISTs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6" y="1447800"/>
            <a:ext cx="20244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3886200" y="1757514"/>
            <a:ext cx="4343400" cy="306324"/>
          </a:xfrm>
          <a:prstGeom prst="borderCallout1">
            <a:avLst>
              <a:gd name="adj1" fmla="val 18750"/>
              <a:gd name="adj2" fmla="val -8333"/>
              <a:gd name="adj3" fmla="val 741960"/>
              <a:gd name="adj4" fmla="val -29362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Enhance Descriptions and Field Definitions</a:t>
            </a:r>
            <a:endParaRPr lang="en-US" sz="1600" dirty="0"/>
          </a:p>
        </p:txBody>
      </p:sp>
      <p:sp>
        <p:nvSpPr>
          <p:cNvPr id="7" name="Line Callout 1 6"/>
          <p:cNvSpPr/>
          <p:nvPr/>
        </p:nvSpPr>
        <p:spPr>
          <a:xfrm>
            <a:off x="3886200" y="2341714"/>
            <a:ext cx="4343400" cy="306324"/>
          </a:xfrm>
          <a:prstGeom prst="borderCallout1">
            <a:avLst>
              <a:gd name="adj1" fmla="val 18750"/>
              <a:gd name="adj2" fmla="val -8333"/>
              <a:gd name="adj3" fmla="val 766230"/>
              <a:gd name="adj4" fmla="val -2919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Add REST Protocol Details</a:t>
            </a:r>
            <a:endParaRPr lang="en-US" sz="1600" dirty="0"/>
          </a:p>
        </p:txBody>
      </p:sp>
      <p:sp>
        <p:nvSpPr>
          <p:cNvPr id="8" name="Line Callout 1 7"/>
          <p:cNvSpPr/>
          <p:nvPr/>
        </p:nvSpPr>
        <p:spPr>
          <a:xfrm>
            <a:off x="3899210" y="4649724"/>
            <a:ext cx="4343400" cy="306324"/>
          </a:xfrm>
          <a:prstGeom prst="borderCallout1">
            <a:avLst>
              <a:gd name="adj1" fmla="val 18750"/>
              <a:gd name="adj2" fmla="val -8333"/>
              <a:gd name="adj3" fmla="val 285706"/>
              <a:gd name="adj4" fmla="val -29704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Remove Schema</a:t>
            </a:r>
            <a:endParaRPr lang="en-US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3906644" y="5710179"/>
            <a:ext cx="4343400" cy="306324"/>
          </a:xfrm>
          <a:prstGeom prst="borderCallout1">
            <a:avLst>
              <a:gd name="adj1" fmla="val 18750"/>
              <a:gd name="adj2" fmla="val -8333"/>
              <a:gd name="adj3" fmla="val 55150"/>
              <a:gd name="adj4" fmla="val -29874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Make Use Cases Normative</a:t>
            </a:r>
            <a:endParaRPr lang="en-US" sz="1600" dirty="0"/>
          </a:p>
        </p:txBody>
      </p:sp>
      <p:sp>
        <p:nvSpPr>
          <p:cNvPr id="10" name="Line Callout 1 9"/>
          <p:cNvSpPr/>
          <p:nvPr/>
        </p:nvSpPr>
        <p:spPr>
          <a:xfrm>
            <a:off x="3886200" y="3510114"/>
            <a:ext cx="4343400" cy="306324"/>
          </a:xfrm>
          <a:prstGeom prst="borderCallout1">
            <a:avLst>
              <a:gd name="adj1" fmla="val 18750"/>
              <a:gd name="adj2" fmla="val -8333"/>
              <a:gd name="adj3" fmla="val 581786"/>
              <a:gd name="adj4" fmla="val -29703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Add Application Profiles</a:t>
            </a:r>
            <a:endParaRPr lang="en-US" sz="1600" dirty="0"/>
          </a:p>
        </p:txBody>
      </p:sp>
      <p:sp>
        <p:nvSpPr>
          <p:cNvPr id="11" name="Line Callout 1 10"/>
          <p:cNvSpPr/>
          <p:nvPr/>
        </p:nvSpPr>
        <p:spPr>
          <a:xfrm>
            <a:off x="3886200" y="5181693"/>
            <a:ext cx="4343400" cy="306324"/>
          </a:xfrm>
          <a:prstGeom prst="borderCallout1">
            <a:avLst>
              <a:gd name="adj1" fmla="val 18750"/>
              <a:gd name="adj2" fmla="val -8333"/>
              <a:gd name="adj3" fmla="val 152226"/>
              <a:gd name="adj4" fmla="val -29191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Add HowTo Extend Section</a:t>
            </a:r>
            <a:endParaRPr lang="en-US" sz="1600" dirty="0"/>
          </a:p>
        </p:txBody>
      </p:sp>
      <p:sp>
        <p:nvSpPr>
          <p:cNvPr id="12" name="Line Callout 1 11"/>
          <p:cNvSpPr/>
          <p:nvPr/>
        </p:nvSpPr>
        <p:spPr>
          <a:xfrm>
            <a:off x="3886200" y="4094314"/>
            <a:ext cx="4343400" cy="306324"/>
          </a:xfrm>
          <a:prstGeom prst="borderCallout1">
            <a:avLst>
              <a:gd name="adj1" fmla="val 18750"/>
              <a:gd name="adj2" fmla="val -8333"/>
              <a:gd name="adj3" fmla="val 433746"/>
              <a:gd name="adj4" fmla="val -2901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Add Function Block Descriptions</a:t>
            </a:r>
            <a:endParaRPr lang="en-US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3886200" y="2897124"/>
            <a:ext cx="4343400" cy="306324"/>
          </a:xfrm>
          <a:prstGeom prst="borderCallout1">
            <a:avLst>
              <a:gd name="adj1" fmla="val 18750"/>
              <a:gd name="adj2" fmla="val -8333"/>
              <a:gd name="adj3" fmla="val 635177"/>
              <a:gd name="adj4" fmla="val -29191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Add Cyber Security and Privacy Detail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069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981229" cy="1143000"/>
          </a:xfrm>
        </p:spPr>
        <p:txBody>
          <a:bodyPr/>
          <a:lstStyle/>
          <a:p>
            <a:r>
              <a:rPr lang="en-US" dirty="0" smtClean="0"/>
              <a:t>Green Button Initiative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015037"/>
            <a:ext cx="2133600" cy="365125"/>
          </a:xfrm>
        </p:spPr>
        <p:txBody>
          <a:bodyPr/>
          <a:lstStyle/>
          <a:p>
            <a:fld id="{A2E72796-2EB7-4C9E-80AE-CC1F5F2725A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058536"/>
            <a:ext cx="5212560" cy="4876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300" dirty="0" smtClean="0"/>
              <a:t>Enables electronic consumer access to energy data and supports development of ecosystem (apps)</a:t>
            </a:r>
          </a:p>
          <a:p>
            <a:pPr fontAlgn="auto">
              <a:spcAft>
                <a:spcPts val="0"/>
              </a:spcAft>
            </a:pPr>
            <a:r>
              <a:rPr lang="en-US" sz="2300" dirty="0" smtClean="0"/>
              <a:t>Available to 42+ million customers now and 59+ million in the future based on utility commitments </a:t>
            </a:r>
          </a:p>
          <a:p>
            <a:pPr fontAlgn="auto">
              <a:spcAft>
                <a:spcPts val="0"/>
              </a:spcAft>
            </a:pPr>
            <a:r>
              <a:rPr lang="en-US" sz="2300" dirty="0" smtClean="0"/>
              <a:t>Result of collaboration among White House, DOE, NIST, state regulators, utilities, vendors, SGIP, and North American Energy Standards Board</a:t>
            </a:r>
          </a:p>
          <a:p>
            <a:pPr fontAlgn="auto">
              <a:spcAft>
                <a:spcPts val="0"/>
              </a:spcAft>
            </a:pPr>
            <a:r>
              <a:rPr lang="en-US" sz="2300" dirty="0" smtClean="0"/>
              <a:t>Green Button Download My Data and Green Button Connect My Data</a:t>
            </a:r>
          </a:p>
          <a:p>
            <a:pPr fontAlgn="auto">
              <a:spcAft>
                <a:spcPts val="0"/>
              </a:spcAft>
            </a:pPr>
            <a:endParaRPr lang="en-US" sz="2300" dirty="0" smtClean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r="17844"/>
          <a:stretch>
            <a:fillRect/>
          </a:stretch>
        </p:blipFill>
        <p:spPr bwMode="auto">
          <a:xfrm>
            <a:off x="5486400" y="3048000"/>
            <a:ext cx="335280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5257800" y="5830887"/>
            <a:ext cx="2744788" cy="303213"/>
          </a:xfrm>
          <a:prstGeom prst="leftArrow">
            <a:avLst>
              <a:gd name="adj1" fmla="val 50000"/>
              <a:gd name="adj2" fmla="val 138739"/>
            </a:avLst>
          </a:prstGeom>
          <a:solidFill>
            <a:srgbClr val="00B05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4" descr="Map of Participating Green Button Utility Providers">
            <a:hlinkClick r:id="rId3" tooltip="Map of Participating Green Button Utility Provider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60" y="-76200"/>
            <a:ext cx="3630084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62600" y="2573650"/>
            <a:ext cx="3420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Map of Green Button Commitments</a:t>
            </a:r>
            <a:endParaRPr lang="en-US" sz="1600" dirty="0"/>
          </a:p>
        </p:txBody>
      </p:sp>
      <p:pic>
        <p:nvPicPr>
          <p:cNvPr id="1026" name="Picture 2" descr="C:\_Project\NIST\NISTGreenButton\Work\GreenButton\Artwork\GreenButtonIcons\VectorFinal\GreenButtonDownloadMyDa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562600"/>
            <a:ext cx="1981200" cy="9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_Project\NIST\NISTGreenButton\Work\GreenButton\Artwork\GreenButtonIcons\VectorFinal\GreenButtonConnectMyDat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562600"/>
            <a:ext cx="1821263" cy="9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 Button to Spurs Innovation in New Areas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304800" y="1398587"/>
            <a:ext cx="513715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Georgia" pitchFamily="18" charset="0"/>
              </a:rPr>
              <a:t>Insight</a:t>
            </a:r>
            <a:r>
              <a:rPr lang="en-US" sz="2000" b="1" dirty="0">
                <a:solidFill>
                  <a:srgbClr val="404040"/>
                </a:solidFill>
                <a:latin typeface="Georgia" pitchFamily="18" charset="0"/>
              </a:rPr>
              <a:t>: </a:t>
            </a:r>
            <a:r>
              <a:rPr lang="en-US" sz="2000" dirty="0">
                <a:solidFill>
                  <a:srgbClr val="404040"/>
                </a:solidFill>
                <a:latin typeface="Georgia" pitchFamily="18" charset="0"/>
              </a:rPr>
              <a:t>entrepreneur-created web portals analyze energy usage and provide actionable tips;</a:t>
            </a:r>
          </a:p>
          <a:p>
            <a:r>
              <a:rPr lang="en-US" sz="2000" b="1" dirty="0">
                <a:solidFill>
                  <a:srgbClr val="00B050"/>
                </a:solidFill>
                <a:latin typeface="Georgia" pitchFamily="18" charset="0"/>
              </a:rPr>
              <a:t>Heating and Cooling</a:t>
            </a:r>
            <a:r>
              <a:rPr lang="en-US" sz="2000" b="1" dirty="0">
                <a:solidFill>
                  <a:srgbClr val="404040"/>
                </a:solidFill>
                <a:latin typeface="Georgia" pitchFamily="18" charset="0"/>
              </a:rPr>
              <a:t>:</a:t>
            </a:r>
            <a:r>
              <a:rPr lang="en-US" sz="2000" dirty="0">
                <a:solidFill>
                  <a:srgbClr val="404040"/>
                </a:solidFill>
                <a:latin typeface="Georgia" pitchFamily="18" charset="0"/>
              </a:rPr>
              <a:t> customized heating and cooling activities for savings and comfort;</a:t>
            </a:r>
          </a:p>
          <a:p>
            <a:r>
              <a:rPr lang="en-US" sz="2000" b="1" dirty="0">
                <a:solidFill>
                  <a:srgbClr val="00B050"/>
                </a:solidFill>
                <a:latin typeface="Georgia" pitchFamily="18" charset="0"/>
              </a:rPr>
              <a:t>Education</a:t>
            </a:r>
            <a:r>
              <a:rPr lang="en-US" sz="2000" b="1" dirty="0">
                <a:solidFill>
                  <a:srgbClr val="404040"/>
                </a:solidFill>
                <a:latin typeface="Georgia" pitchFamily="18" charset="0"/>
              </a:rPr>
              <a:t>:</a:t>
            </a:r>
            <a:r>
              <a:rPr lang="en-US" sz="2000" dirty="0">
                <a:solidFill>
                  <a:srgbClr val="404040"/>
                </a:solidFill>
                <a:latin typeface="Georgia" pitchFamily="18" charset="0"/>
              </a:rPr>
              <a:t> community and student energy efficiency competitions;</a:t>
            </a:r>
          </a:p>
          <a:p>
            <a:r>
              <a:rPr lang="en-US" sz="2000" b="1" dirty="0">
                <a:solidFill>
                  <a:srgbClr val="00B050"/>
                </a:solidFill>
                <a:latin typeface="Georgia" pitchFamily="18" charset="0"/>
              </a:rPr>
              <a:t>Retrofits</a:t>
            </a:r>
            <a:r>
              <a:rPr lang="en-US" sz="2000" b="1" dirty="0">
                <a:solidFill>
                  <a:srgbClr val="404040"/>
                </a:solidFill>
                <a:latin typeface="Georgia" pitchFamily="18" charset="0"/>
              </a:rPr>
              <a:t>:</a:t>
            </a:r>
            <a:r>
              <a:rPr lang="en-US" sz="2000" dirty="0">
                <a:solidFill>
                  <a:srgbClr val="404040"/>
                </a:solidFill>
                <a:latin typeface="Georgia" pitchFamily="18" charset="0"/>
              </a:rPr>
              <a:t> improved decision-support tools to facilitate energy efficiency retrofits;</a:t>
            </a:r>
          </a:p>
          <a:p>
            <a:r>
              <a:rPr lang="en-US" sz="2000" b="1" dirty="0">
                <a:solidFill>
                  <a:srgbClr val="00B050"/>
                </a:solidFill>
                <a:latin typeface="Georgia" pitchFamily="18" charset="0"/>
              </a:rPr>
              <a:t>Verification</a:t>
            </a:r>
            <a:r>
              <a:rPr lang="en-US" sz="2000" b="1" dirty="0">
                <a:solidFill>
                  <a:srgbClr val="404040"/>
                </a:solidFill>
                <a:latin typeface="Georgia" pitchFamily="18" charset="0"/>
              </a:rPr>
              <a:t>:</a:t>
            </a:r>
            <a:r>
              <a:rPr lang="en-US" sz="2000" dirty="0">
                <a:solidFill>
                  <a:srgbClr val="404040"/>
                </a:solidFill>
                <a:latin typeface="Georgia" pitchFamily="18" charset="0"/>
              </a:rPr>
              <a:t> measurement of energy efficiency investments;</a:t>
            </a:r>
          </a:p>
          <a:p>
            <a:r>
              <a:rPr lang="en-US" sz="2000" b="1" dirty="0">
                <a:solidFill>
                  <a:srgbClr val="00B050"/>
                </a:solidFill>
                <a:latin typeface="Georgia" pitchFamily="18" charset="0"/>
              </a:rPr>
              <a:t>Real Estate</a:t>
            </a:r>
            <a:r>
              <a:rPr lang="en-US" sz="2000" b="1" dirty="0">
                <a:solidFill>
                  <a:srgbClr val="404040"/>
                </a:solidFill>
                <a:latin typeface="Georgia" pitchFamily="18" charset="0"/>
              </a:rPr>
              <a:t>:</a:t>
            </a:r>
            <a:r>
              <a:rPr lang="en-US" sz="2000" dirty="0">
                <a:solidFill>
                  <a:srgbClr val="404040"/>
                </a:solidFill>
                <a:latin typeface="Georgia" pitchFamily="18" charset="0"/>
              </a:rPr>
              <a:t> provide energy costs for tenants and/or new home purchasers; and</a:t>
            </a:r>
          </a:p>
          <a:p>
            <a:r>
              <a:rPr lang="en-US" sz="2000" b="1" dirty="0">
                <a:solidFill>
                  <a:srgbClr val="00B050"/>
                </a:solidFill>
                <a:latin typeface="Georgia" pitchFamily="18" charset="0"/>
              </a:rPr>
              <a:t>Solar</a:t>
            </a:r>
            <a:r>
              <a:rPr lang="en-US" sz="2000" b="1" dirty="0">
                <a:solidFill>
                  <a:srgbClr val="404040"/>
                </a:solidFill>
                <a:latin typeface="Georgia" pitchFamily="18" charset="0"/>
              </a:rPr>
              <a:t>:</a:t>
            </a:r>
            <a:r>
              <a:rPr lang="en-US" sz="2000" dirty="0">
                <a:solidFill>
                  <a:srgbClr val="404040"/>
                </a:solidFill>
                <a:latin typeface="Georgia" pitchFamily="18" charset="0"/>
              </a:rPr>
              <a:t> optimize the size and cost-effectiveness of rooftop solar panels.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97525" y="1624012"/>
            <a:ext cx="2970213" cy="4852988"/>
            <a:chOff x="5291647" y="954088"/>
            <a:chExt cx="3681995" cy="5439732"/>
          </a:xfrm>
        </p:grpSpPr>
        <p:pic>
          <p:nvPicPr>
            <p:cNvPr id="5" name="Picture 36" descr="Logo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1647" y="4914769"/>
              <a:ext cx="1224532" cy="4979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222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994" y="1582108"/>
              <a:ext cx="1414462" cy="25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723" y="954088"/>
              <a:ext cx="779462" cy="320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913" y="958132"/>
              <a:ext cx="949326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851" y="1456696"/>
              <a:ext cx="1027112" cy="42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838" y="2791783"/>
              <a:ext cx="946150" cy="31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5"/>
            <a:stretch>
              <a:fillRect/>
            </a:stretch>
          </p:blipFill>
          <p:spPr bwMode="auto">
            <a:xfrm>
              <a:off x="7000036" y="4482470"/>
              <a:ext cx="1831976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6" descr="www.belkin.com/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085" y="4061784"/>
              <a:ext cx="1036638" cy="24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4" descr="FirstFuel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02699" y="5714371"/>
              <a:ext cx="1607054" cy="2607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230" name="Picture 26" descr="http://img.honestbuildings.com/di_logoprofile_d5fd898f-32f1-c7fd-74a2-d1b79f3d99d4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407" y="1645701"/>
              <a:ext cx="671514" cy="63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28" descr="Honeywell logo.sv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775" y="3706827"/>
              <a:ext cx="14097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30" descr="http://www.luciddesigngroup.com/images/header/lucid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04" y="3535377"/>
              <a:ext cx="9715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32" descr="http://images.forbes.com/media/lists/28/2011/opower_s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95" b="34958"/>
            <a:stretch>
              <a:fillRect/>
            </a:stretch>
          </p:blipFill>
          <p:spPr bwMode="auto">
            <a:xfrm>
              <a:off x="7345079" y="5560827"/>
              <a:ext cx="1239838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34" descr="http://www.oracleimg.com/us/assets/oralogo-small.gif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01" y="6115215"/>
              <a:ext cx="1790700" cy="24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38" descr="Schneider Electric.sv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8016" y="990183"/>
              <a:ext cx="985626" cy="296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42" descr="Sunrun logo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443" y="4994688"/>
              <a:ext cx="857250" cy="33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44" descr="http://simpleenergy.wpengine.netdna-cdn.com/wp-content/themes/simpleenergy/images/logo.png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079" y="6139820"/>
              <a:ext cx="1285876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6" descr="http://upload.wikimedia.org/wikipedia/en/thumb/1/1f/TXUenergyLogo.jpg/101px-TXUenergyLogo.jpg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672" y="4130046"/>
              <a:ext cx="1249362" cy="66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38" descr="http://www.retroficiency.com/wp-content/uploads/2012/01/retro_logo.pn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838" y="2791783"/>
              <a:ext cx="1884362" cy="4984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30" descr="http://www.snugghome.com/img/sh-logo.pn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400" y="3260889"/>
              <a:ext cx="14859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28" descr="http://www.wattvision.com/zimg/logo-9.pn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907" y="2142137"/>
              <a:ext cx="2311400" cy="51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32" descr="http://www.psdconsulting.com/sites/all/themes/psd/logo.png?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57"/>
            <a:stretch>
              <a:fillRect/>
            </a:stretch>
          </p:blipFill>
          <p:spPr bwMode="auto">
            <a:xfrm>
              <a:off x="7737064" y="4824238"/>
              <a:ext cx="1236578" cy="507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1165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222444"/>
            <a:ext cx="8809149" cy="691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 Government Interest in Data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03473" cy="56667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Smart Disclosure </a:t>
            </a:r>
          </a:p>
          <a:p>
            <a:pPr lvl="1"/>
            <a:r>
              <a:rPr lang="en-US" sz="2000" dirty="0" smtClean="0"/>
              <a:t>Timely release of complex information and data in standardized, machine readable formats in ways that empower and enable consumers to make informed decisions</a:t>
            </a:r>
          </a:p>
          <a:p>
            <a:r>
              <a:rPr lang="en-US" sz="2400" dirty="0" smtClean="0"/>
              <a:t>Open Data Initiatives</a:t>
            </a:r>
          </a:p>
          <a:p>
            <a:pPr lvl="1"/>
            <a:r>
              <a:rPr lang="en-US" sz="2000" dirty="0" smtClean="0"/>
              <a:t>Make </a:t>
            </a:r>
            <a:r>
              <a:rPr lang="en-US" sz="2000" dirty="0"/>
              <a:t>government </a:t>
            </a:r>
            <a:r>
              <a:rPr lang="en-US" sz="2000" dirty="0" smtClean="0"/>
              <a:t>data and other public information widely available and useful</a:t>
            </a:r>
          </a:p>
          <a:p>
            <a:pPr lvl="1"/>
            <a:r>
              <a:rPr lang="en-US" sz="2000" dirty="0" smtClean="0"/>
              <a:t>Energy.data.gov, …</a:t>
            </a:r>
          </a:p>
          <a:p>
            <a:r>
              <a:rPr lang="en-US" sz="2400" dirty="0" smtClean="0"/>
              <a:t>My Data Initiatives</a:t>
            </a:r>
          </a:p>
          <a:p>
            <a:pPr lvl="1"/>
            <a:r>
              <a:rPr lang="en-US" sz="2000" dirty="0"/>
              <a:t>Support consumers and others to access their own </a:t>
            </a:r>
            <a:r>
              <a:rPr lang="en-US" sz="2000" dirty="0" smtClean="0"/>
              <a:t>data, </a:t>
            </a:r>
            <a:r>
              <a:rPr lang="en-US" sz="2000" dirty="0"/>
              <a:t>preserving privacy and maintaining security</a:t>
            </a:r>
            <a:endParaRPr lang="en-US" sz="1200" dirty="0"/>
          </a:p>
          <a:p>
            <a:pPr lvl="1"/>
            <a:r>
              <a:rPr lang="en-US" sz="2000" dirty="0" smtClean="0"/>
              <a:t>Blue Button, industry-led Green Button, …</a:t>
            </a:r>
          </a:p>
          <a:p>
            <a:pPr lvl="1"/>
            <a:r>
              <a:rPr lang="en-US" sz="2000" dirty="0" smtClean="0"/>
              <a:t>Green Button Download My Data</a:t>
            </a:r>
            <a:br>
              <a:rPr lang="en-US" sz="2000" dirty="0" smtClean="0"/>
            </a:br>
            <a:r>
              <a:rPr lang="en-US" sz="2000" dirty="0" smtClean="0"/>
              <a:t>    Green Button Connect My Data</a:t>
            </a:r>
          </a:p>
          <a:p>
            <a:r>
              <a:rPr lang="en-US" dirty="0" smtClean="0"/>
              <a:t>Presidential Memorandum</a:t>
            </a:r>
          </a:p>
          <a:p>
            <a:pPr lvl="1"/>
            <a:r>
              <a:rPr lang="en-US" dirty="0"/>
              <a:t>Section 3 </a:t>
            </a:r>
            <a:r>
              <a:rPr lang="en-US" dirty="0" smtClean="0"/>
              <a:t>: </a:t>
            </a:r>
            <a:r>
              <a:rPr lang="en-US" dirty="0"/>
              <a:t>(b) To facilitate agency management of energy usage information in Green </a:t>
            </a:r>
            <a:r>
              <a:rPr lang="en-US" dirty="0" smtClean="0"/>
              <a:t>Button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73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981229" cy="1143000"/>
          </a:xfrm>
        </p:spPr>
        <p:txBody>
          <a:bodyPr/>
          <a:lstStyle/>
          <a:p>
            <a:r>
              <a:rPr lang="en-US" dirty="0" smtClean="0"/>
              <a:t>Green Button for America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Federal Government: OSTP, NIST, DOE, CEQ +</a:t>
            </a:r>
          </a:p>
          <a:p>
            <a:pPr lvl="1"/>
            <a:r>
              <a:rPr lang="en-US" dirty="0" smtClean="0"/>
              <a:t>New Presidential Innovation Fellows: John Teeter (NIST), Matt </a:t>
            </a:r>
            <a:r>
              <a:rPr lang="en-US" dirty="0" err="1" smtClean="0"/>
              <a:t>Theall</a:t>
            </a:r>
            <a:r>
              <a:rPr lang="en-US" dirty="0" smtClean="0"/>
              <a:t> (DOE), Charles Worthington (DOE)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Grow (x2) Green Button ecosystem (</a:t>
            </a:r>
            <a:r>
              <a:rPr lang="en-US" dirty="0"/>
              <a:t>utilities and </a:t>
            </a:r>
            <a:r>
              <a:rPr lang="en-US" dirty="0" smtClean="0"/>
              <a:t>vendors commitments and implementations, challenges, …)</a:t>
            </a:r>
          </a:p>
          <a:p>
            <a:pPr lvl="1"/>
            <a:r>
              <a:rPr lang="en-US" dirty="0" smtClean="0"/>
              <a:t>Improve Green Button data consistency (testing and certification, interaction and support for implementers, …)</a:t>
            </a:r>
          </a:p>
          <a:p>
            <a:pPr lvl="1"/>
            <a:r>
              <a:rPr lang="en-US" dirty="0" smtClean="0"/>
              <a:t>Leverage Green Button in Federal facilities (GSA) as part of fed gov’t response to climate action plan</a:t>
            </a:r>
          </a:p>
          <a:p>
            <a:r>
              <a:rPr lang="en-US" dirty="0" smtClean="0"/>
              <a:t>Kickoff event: Green Button Developer Day</a:t>
            </a:r>
          </a:p>
          <a:p>
            <a:pPr lvl="1"/>
            <a:r>
              <a:rPr lang="en-US" dirty="0" smtClean="0"/>
              <a:t>July 2013, significant momentum, California PUC support, standing room only at Silicon Valley hotel,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19E2-C63E-4302-AB4D-0FA35C23A8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646" y="222444"/>
            <a:ext cx="7981229" cy="844356"/>
          </a:xfrm>
        </p:spPr>
        <p:txBody>
          <a:bodyPr/>
          <a:lstStyle/>
          <a:p>
            <a:r>
              <a:rPr lang="en-US" dirty="0" smtClean="0"/>
              <a:t>Green Button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Customers with access</a:t>
            </a:r>
          </a:p>
          <a:p>
            <a:pPr lvl="1"/>
            <a:r>
              <a:rPr lang="en-US" dirty="0"/>
              <a:t>Green Button Download My </a:t>
            </a:r>
            <a:r>
              <a:rPr lang="en-US" dirty="0" smtClean="0"/>
              <a:t>Data: 42MM implemented, 54MM committed (48 utilities), </a:t>
            </a:r>
          </a:p>
          <a:p>
            <a:pPr lvl="1"/>
            <a:r>
              <a:rPr lang="en-US" dirty="0" smtClean="0"/>
              <a:t>Green </a:t>
            </a:r>
            <a:r>
              <a:rPr lang="en-US" dirty="0"/>
              <a:t>Button Connect My </a:t>
            </a:r>
            <a:r>
              <a:rPr lang="en-US" dirty="0" smtClean="0"/>
              <a:t>Data: utilities implemented (beta) – SDG&amp;E, PG&amp;E, Pepco, PECO, … (16MM)</a:t>
            </a:r>
          </a:p>
          <a:p>
            <a:r>
              <a:rPr lang="en-US" dirty="0" smtClean="0"/>
              <a:t>Residential / commercial </a:t>
            </a:r>
          </a:p>
          <a:p>
            <a:pPr lvl="1"/>
            <a:r>
              <a:rPr lang="en-US" dirty="0" smtClean="0"/>
              <a:t>Implementations by utilities cover both (not just residential)</a:t>
            </a:r>
          </a:p>
          <a:p>
            <a:r>
              <a:rPr lang="en-US" dirty="0" smtClean="0"/>
              <a:t>Standard update cycle – NAESB ESPI revision</a:t>
            </a:r>
          </a:p>
          <a:p>
            <a:pPr lvl="1"/>
            <a:r>
              <a:rPr lang="en-US" dirty="0" smtClean="0"/>
              <a:t>Initiating in February 2014</a:t>
            </a:r>
          </a:p>
          <a:p>
            <a:pPr lvl="1"/>
            <a:r>
              <a:rPr lang="en-US" dirty="0" smtClean="0"/>
              <a:t>Will incorporate lessons learned, schema modifications developed in </a:t>
            </a:r>
            <a:r>
              <a:rPr lang="en-US" dirty="0" err="1" smtClean="0"/>
              <a:t>UCAIug’s</a:t>
            </a:r>
            <a:r>
              <a:rPr lang="en-US" dirty="0" smtClean="0"/>
              <a:t> </a:t>
            </a:r>
            <a:r>
              <a:rPr lang="en-US" dirty="0" err="1" smtClean="0"/>
              <a:t>OpenADE</a:t>
            </a:r>
            <a:r>
              <a:rPr lang="en-US" dirty="0" smtClean="0"/>
              <a:t> task force</a:t>
            </a:r>
          </a:p>
          <a:p>
            <a:r>
              <a:rPr lang="en-US" dirty="0" smtClean="0"/>
              <a:t>Testing and Certification</a:t>
            </a:r>
          </a:p>
          <a:p>
            <a:pPr lvl="1"/>
            <a:r>
              <a:rPr lang="en-US" dirty="0" smtClean="0"/>
              <a:t>Green Button Download My Data dry run underway</a:t>
            </a:r>
          </a:p>
          <a:p>
            <a:pPr lvl="1"/>
            <a:r>
              <a:rPr lang="en-US" dirty="0" smtClean="0"/>
              <a:t>Connect My Data Test Plan in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019E2-C63E-4302-AB4D-0FA35C23A8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Reduce Barriers to Penetration</a:t>
            </a:r>
          </a:p>
        </p:txBody>
      </p:sp>
      <p:sp>
        <p:nvSpPr>
          <p:cNvPr id="42" name="Freeform 41"/>
          <p:cNvSpPr/>
          <p:nvPr/>
        </p:nvSpPr>
        <p:spPr>
          <a:xfrm rot="184343">
            <a:off x="5393074" y="3035475"/>
            <a:ext cx="2000726" cy="111318"/>
          </a:xfrm>
          <a:custGeom>
            <a:avLst/>
            <a:gdLst>
              <a:gd name="connsiteX0" fmla="*/ 0 w 1796995"/>
              <a:gd name="connsiteY0" fmla="*/ 39756 h 111318"/>
              <a:gd name="connsiteX1" fmla="*/ 1232453 w 1796995"/>
              <a:gd name="connsiteY1" fmla="*/ 0 h 111318"/>
              <a:gd name="connsiteX2" fmla="*/ 1574359 w 1796995"/>
              <a:gd name="connsiteY2" fmla="*/ 47708 h 111318"/>
              <a:gd name="connsiteX3" fmla="*/ 1757239 w 1796995"/>
              <a:gd name="connsiteY3" fmla="*/ 87464 h 111318"/>
              <a:gd name="connsiteX4" fmla="*/ 1796995 w 1796995"/>
              <a:gd name="connsiteY4" fmla="*/ 111318 h 1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995" h="111318">
                <a:moveTo>
                  <a:pt x="0" y="39756"/>
                </a:moveTo>
                <a:lnTo>
                  <a:pt x="1232453" y="0"/>
                </a:lnTo>
                <a:lnTo>
                  <a:pt x="1574359" y="47708"/>
                </a:lnTo>
                <a:lnTo>
                  <a:pt x="1757239" y="87464"/>
                </a:lnTo>
                <a:lnTo>
                  <a:pt x="1796995" y="111318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44" name="Group 23"/>
          <p:cNvGrpSpPr/>
          <p:nvPr/>
        </p:nvGrpSpPr>
        <p:grpSpPr>
          <a:xfrm>
            <a:off x="4746655" y="1901952"/>
            <a:ext cx="3890449" cy="2845772"/>
            <a:chOff x="4746655" y="1901952"/>
            <a:chExt cx="3890449" cy="2845772"/>
          </a:xfrm>
        </p:grpSpPr>
        <p:sp>
          <p:nvSpPr>
            <p:cNvPr id="48" name="Freeform 47"/>
            <p:cNvSpPr/>
            <p:nvPr/>
          </p:nvSpPr>
          <p:spPr>
            <a:xfrm>
              <a:off x="5442336" y="2425091"/>
              <a:ext cx="2965837" cy="1094686"/>
            </a:xfrm>
            <a:custGeom>
              <a:avLst/>
              <a:gdLst>
                <a:gd name="connsiteX0" fmla="*/ 0 w 2965837"/>
                <a:gd name="connsiteY0" fmla="*/ 564543 h 1081378"/>
                <a:gd name="connsiteX1" fmla="*/ 206734 w 2965837"/>
                <a:gd name="connsiteY1" fmla="*/ 278296 h 1081378"/>
                <a:gd name="connsiteX2" fmla="*/ 548640 w 2965837"/>
                <a:gd name="connsiteY2" fmla="*/ 214686 h 1081378"/>
                <a:gd name="connsiteX3" fmla="*/ 755374 w 2965837"/>
                <a:gd name="connsiteY3" fmla="*/ 23854 h 1081378"/>
                <a:gd name="connsiteX4" fmla="*/ 1129085 w 2965837"/>
                <a:gd name="connsiteY4" fmla="*/ 0 h 1081378"/>
                <a:gd name="connsiteX5" fmla="*/ 1264257 w 2965837"/>
                <a:gd name="connsiteY5" fmla="*/ 103367 h 1081378"/>
                <a:gd name="connsiteX6" fmla="*/ 1812897 w 2965837"/>
                <a:gd name="connsiteY6" fmla="*/ 628154 h 1081378"/>
                <a:gd name="connsiteX7" fmla="*/ 2075290 w 2965837"/>
                <a:gd name="connsiteY7" fmla="*/ 898498 h 1081378"/>
                <a:gd name="connsiteX8" fmla="*/ 2369489 w 2965837"/>
                <a:gd name="connsiteY8" fmla="*/ 1081378 h 1081378"/>
                <a:gd name="connsiteX9" fmla="*/ 2687541 w 2965837"/>
                <a:gd name="connsiteY9" fmla="*/ 1073427 h 1081378"/>
                <a:gd name="connsiteX10" fmla="*/ 2965837 w 2965837"/>
                <a:gd name="connsiteY10" fmla="*/ 1073427 h 1081378"/>
                <a:gd name="connsiteX0" fmla="*/ 0 w 2965837"/>
                <a:gd name="connsiteY0" fmla="*/ 564543 h 1081378"/>
                <a:gd name="connsiteX1" fmla="*/ 206734 w 2965837"/>
                <a:gd name="connsiteY1" fmla="*/ 278296 h 1081378"/>
                <a:gd name="connsiteX2" fmla="*/ 548640 w 2965837"/>
                <a:gd name="connsiteY2" fmla="*/ 214686 h 1081378"/>
                <a:gd name="connsiteX3" fmla="*/ 755374 w 2965837"/>
                <a:gd name="connsiteY3" fmla="*/ 23854 h 1081378"/>
                <a:gd name="connsiteX4" fmla="*/ 1129085 w 2965837"/>
                <a:gd name="connsiteY4" fmla="*/ 0 h 1081378"/>
                <a:gd name="connsiteX5" fmla="*/ 1264257 w 2965837"/>
                <a:gd name="connsiteY5" fmla="*/ 103367 h 1081378"/>
                <a:gd name="connsiteX6" fmla="*/ 1812897 w 2965837"/>
                <a:gd name="connsiteY6" fmla="*/ 628154 h 1081378"/>
                <a:gd name="connsiteX7" fmla="*/ 2075290 w 2965837"/>
                <a:gd name="connsiteY7" fmla="*/ 898498 h 1081378"/>
                <a:gd name="connsiteX8" fmla="*/ 2369489 w 2965837"/>
                <a:gd name="connsiteY8" fmla="*/ 1081378 h 1081378"/>
                <a:gd name="connsiteX9" fmla="*/ 2687541 w 2965837"/>
                <a:gd name="connsiteY9" fmla="*/ 1073427 h 1081378"/>
                <a:gd name="connsiteX10" fmla="*/ 2965837 w 2965837"/>
                <a:gd name="connsiteY10" fmla="*/ 1073427 h 1081378"/>
                <a:gd name="connsiteX0" fmla="*/ 0 w 2965837"/>
                <a:gd name="connsiteY0" fmla="*/ 564543 h 1081378"/>
                <a:gd name="connsiteX1" fmla="*/ 206734 w 2965837"/>
                <a:gd name="connsiteY1" fmla="*/ 278296 h 1081378"/>
                <a:gd name="connsiteX2" fmla="*/ 548640 w 2965837"/>
                <a:gd name="connsiteY2" fmla="*/ 214686 h 1081378"/>
                <a:gd name="connsiteX3" fmla="*/ 755374 w 2965837"/>
                <a:gd name="connsiteY3" fmla="*/ 23854 h 1081378"/>
                <a:gd name="connsiteX4" fmla="*/ 1129085 w 2965837"/>
                <a:gd name="connsiteY4" fmla="*/ 0 h 1081378"/>
                <a:gd name="connsiteX5" fmla="*/ 1264257 w 2965837"/>
                <a:gd name="connsiteY5" fmla="*/ 103367 h 1081378"/>
                <a:gd name="connsiteX6" fmla="*/ 1812897 w 2965837"/>
                <a:gd name="connsiteY6" fmla="*/ 628154 h 1081378"/>
                <a:gd name="connsiteX7" fmla="*/ 2075290 w 2965837"/>
                <a:gd name="connsiteY7" fmla="*/ 898498 h 1081378"/>
                <a:gd name="connsiteX8" fmla="*/ 2369489 w 2965837"/>
                <a:gd name="connsiteY8" fmla="*/ 1081378 h 1081378"/>
                <a:gd name="connsiteX9" fmla="*/ 2687541 w 2965837"/>
                <a:gd name="connsiteY9" fmla="*/ 1073427 h 1081378"/>
                <a:gd name="connsiteX10" fmla="*/ 2965837 w 2965837"/>
                <a:gd name="connsiteY10" fmla="*/ 1073427 h 1081378"/>
                <a:gd name="connsiteX0" fmla="*/ 0 w 2965837"/>
                <a:gd name="connsiteY0" fmla="*/ 564543 h 1081378"/>
                <a:gd name="connsiteX1" fmla="*/ 206734 w 2965837"/>
                <a:gd name="connsiteY1" fmla="*/ 278296 h 1081378"/>
                <a:gd name="connsiteX2" fmla="*/ 548640 w 2965837"/>
                <a:gd name="connsiteY2" fmla="*/ 214686 h 1081378"/>
                <a:gd name="connsiteX3" fmla="*/ 755374 w 2965837"/>
                <a:gd name="connsiteY3" fmla="*/ 23854 h 1081378"/>
                <a:gd name="connsiteX4" fmla="*/ 1129085 w 2965837"/>
                <a:gd name="connsiteY4" fmla="*/ 0 h 1081378"/>
                <a:gd name="connsiteX5" fmla="*/ 1264257 w 2965837"/>
                <a:gd name="connsiteY5" fmla="*/ 103367 h 1081378"/>
                <a:gd name="connsiteX6" fmla="*/ 1812897 w 2965837"/>
                <a:gd name="connsiteY6" fmla="*/ 628154 h 1081378"/>
                <a:gd name="connsiteX7" fmla="*/ 2075290 w 2965837"/>
                <a:gd name="connsiteY7" fmla="*/ 898498 h 1081378"/>
                <a:gd name="connsiteX8" fmla="*/ 2369489 w 2965837"/>
                <a:gd name="connsiteY8" fmla="*/ 1081378 h 1081378"/>
                <a:gd name="connsiteX9" fmla="*/ 2687541 w 2965837"/>
                <a:gd name="connsiteY9" fmla="*/ 1073427 h 1081378"/>
                <a:gd name="connsiteX10" fmla="*/ 2965837 w 2965837"/>
                <a:gd name="connsiteY10" fmla="*/ 1073427 h 1081378"/>
                <a:gd name="connsiteX0" fmla="*/ 0 w 2965837"/>
                <a:gd name="connsiteY0" fmla="*/ 564543 h 1081378"/>
                <a:gd name="connsiteX1" fmla="*/ 206734 w 2965837"/>
                <a:gd name="connsiteY1" fmla="*/ 278296 h 1081378"/>
                <a:gd name="connsiteX2" fmla="*/ 548640 w 2965837"/>
                <a:gd name="connsiteY2" fmla="*/ 214686 h 1081378"/>
                <a:gd name="connsiteX3" fmla="*/ 755374 w 2965837"/>
                <a:gd name="connsiteY3" fmla="*/ 23854 h 1081378"/>
                <a:gd name="connsiteX4" fmla="*/ 1129085 w 2965837"/>
                <a:gd name="connsiteY4" fmla="*/ 0 h 1081378"/>
                <a:gd name="connsiteX5" fmla="*/ 1264257 w 2965837"/>
                <a:gd name="connsiteY5" fmla="*/ 103367 h 1081378"/>
                <a:gd name="connsiteX6" fmla="*/ 1812897 w 2965837"/>
                <a:gd name="connsiteY6" fmla="*/ 628154 h 1081378"/>
                <a:gd name="connsiteX7" fmla="*/ 2075290 w 2965837"/>
                <a:gd name="connsiteY7" fmla="*/ 898498 h 1081378"/>
                <a:gd name="connsiteX8" fmla="*/ 2369489 w 2965837"/>
                <a:gd name="connsiteY8" fmla="*/ 1081378 h 1081378"/>
                <a:gd name="connsiteX9" fmla="*/ 2687541 w 2965837"/>
                <a:gd name="connsiteY9" fmla="*/ 1073427 h 1081378"/>
                <a:gd name="connsiteX10" fmla="*/ 2965837 w 2965837"/>
                <a:gd name="connsiteY10" fmla="*/ 1073427 h 1081378"/>
                <a:gd name="connsiteX0" fmla="*/ 0 w 2965837"/>
                <a:gd name="connsiteY0" fmla="*/ 566932 h 1083767"/>
                <a:gd name="connsiteX1" fmla="*/ 206734 w 2965837"/>
                <a:gd name="connsiteY1" fmla="*/ 280685 h 1083767"/>
                <a:gd name="connsiteX2" fmla="*/ 548640 w 2965837"/>
                <a:gd name="connsiteY2" fmla="*/ 217075 h 1083767"/>
                <a:gd name="connsiteX3" fmla="*/ 755374 w 2965837"/>
                <a:gd name="connsiteY3" fmla="*/ 26243 h 1083767"/>
                <a:gd name="connsiteX4" fmla="*/ 1129085 w 2965837"/>
                <a:gd name="connsiteY4" fmla="*/ 2389 h 1083767"/>
                <a:gd name="connsiteX5" fmla="*/ 1264257 w 2965837"/>
                <a:gd name="connsiteY5" fmla="*/ 105756 h 1083767"/>
                <a:gd name="connsiteX6" fmla="*/ 1812897 w 2965837"/>
                <a:gd name="connsiteY6" fmla="*/ 630543 h 1083767"/>
                <a:gd name="connsiteX7" fmla="*/ 2075290 w 2965837"/>
                <a:gd name="connsiteY7" fmla="*/ 900887 h 1083767"/>
                <a:gd name="connsiteX8" fmla="*/ 2369489 w 2965837"/>
                <a:gd name="connsiteY8" fmla="*/ 1083767 h 1083767"/>
                <a:gd name="connsiteX9" fmla="*/ 2687541 w 2965837"/>
                <a:gd name="connsiteY9" fmla="*/ 1075816 h 1083767"/>
                <a:gd name="connsiteX10" fmla="*/ 2965837 w 2965837"/>
                <a:gd name="connsiteY10" fmla="*/ 1075816 h 1083767"/>
                <a:gd name="connsiteX0" fmla="*/ 0 w 2965837"/>
                <a:gd name="connsiteY0" fmla="*/ 577333 h 1094168"/>
                <a:gd name="connsiteX1" fmla="*/ 206734 w 2965837"/>
                <a:gd name="connsiteY1" fmla="*/ 291086 h 1094168"/>
                <a:gd name="connsiteX2" fmla="*/ 548640 w 2965837"/>
                <a:gd name="connsiteY2" fmla="*/ 227476 h 1094168"/>
                <a:gd name="connsiteX3" fmla="*/ 755374 w 2965837"/>
                <a:gd name="connsiteY3" fmla="*/ 36644 h 1094168"/>
                <a:gd name="connsiteX4" fmla="*/ 1129085 w 2965837"/>
                <a:gd name="connsiteY4" fmla="*/ 12790 h 1094168"/>
                <a:gd name="connsiteX5" fmla="*/ 1264257 w 2965837"/>
                <a:gd name="connsiteY5" fmla="*/ 116157 h 1094168"/>
                <a:gd name="connsiteX6" fmla="*/ 1812897 w 2965837"/>
                <a:gd name="connsiteY6" fmla="*/ 640944 h 1094168"/>
                <a:gd name="connsiteX7" fmla="*/ 2075290 w 2965837"/>
                <a:gd name="connsiteY7" fmla="*/ 911288 h 1094168"/>
                <a:gd name="connsiteX8" fmla="*/ 2369489 w 2965837"/>
                <a:gd name="connsiteY8" fmla="*/ 1094168 h 1094168"/>
                <a:gd name="connsiteX9" fmla="*/ 2687541 w 2965837"/>
                <a:gd name="connsiteY9" fmla="*/ 1086217 h 1094168"/>
                <a:gd name="connsiteX10" fmla="*/ 2965837 w 2965837"/>
                <a:gd name="connsiteY10" fmla="*/ 1086217 h 1094168"/>
                <a:gd name="connsiteX0" fmla="*/ 0 w 2965837"/>
                <a:gd name="connsiteY0" fmla="*/ 577333 h 1094168"/>
                <a:gd name="connsiteX1" fmla="*/ 206734 w 2965837"/>
                <a:gd name="connsiteY1" fmla="*/ 291086 h 1094168"/>
                <a:gd name="connsiteX2" fmla="*/ 548640 w 2965837"/>
                <a:gd name="connsiteY2" fmla="*/ 227476 h 1094168"/>
                <a:gd name="connsiteX3" fmla="*/ 755374 w 2965837"/>
                <a:gd name="connsiteY3" fmla="*/ 36644 h 1094168"/>
                <a:gd name="connsiteX4" fmla="*/ 1129085 w 2965837"/>
                <a:gd name="connsiteY4" fmla="*/ 12790 h 1094168"/>
                <a:gd name="connsiteX5" fmla="*/ 1264257 w 2965837"/>
                <a:gd name="connsiteY5" fmla="*/ 116157 h 1094168"/>
                <a:gd name="connsiteX6" fmla="*/ 1812897 w 2965837"/>
                <a:gd name="connsiteY6" fmla="*/ 640944 h 1094168"/>
                <a:gd name="connsiteX7" fmla="*/ 2075290 w 2965837"/>
                <a:gd name="connsiteY7" fmla="*/ 911288 h 1094168"/>
                <a:gd name="connsiteX8" fmla="*/ 2369489 w 2965837"/>
                <a:gd name="connsiteY8" fmla="*/ 1094168 h 1094168"/>
                <a:gd name="connsiteX9" fmla="*/ 2687541 w 2965837"/>
                <a:gd name="connsiteY9" fmla="*/ 1086217 h 1094168"/>
                <a:gd name="connsiteX10" fmla="*/ 2965837 w 2965837"/>
                <a:gd name="connsiteY10" fmla="*/ 1086217 h 1094168"/>
                <a:gd name="connsiteX0" fmla="*/ 0 w 2965837"/>
                <a:gd name="connsiteY0" fmla="*/ 577333 h 1094168"/>
                <a:gd name="connsiteX1" fmla="*/ 206734 w 2965837"/>
                <a:gd name="connsiteY1" fmla="*/ 291086 h 1094168"/>
                <a:gd name="connsiteX2" fmla="*/ 548640 w 2965837"/>
                <a:gd name="connsiteY2" fmla="*/ 227476 h 1094168"/>
                <a:gd name="connsiteX3" fmla="*/ 755374 w 2965837"/>
                <a:gd name="connsiteY3" fmla="*/ 36644 h 1094168"/>
                <a:gd name="connsiteX4" fmla="*/ 1129085 w 2965837"/>
                <a:gd name="connsiteY4" fmla="*/ 12790 h 1094168"/>
                <a:gd name="connsiteX5" fmla="*/ 1264257 w 2965837"/>
                <a:gd name="connsiteY5" fmla="*/ 116157 h 1094168"/>
                <a:gd name="connsiteX6" fmla="*/ 1812897 w 2965837"/>
                <a:gd name="connsiteY6" fmla="*/ 640944 h 1094168"/>
                <a:gd name="connsiteX7" fmla="*/ 2075290 w 2965837"/>
                <a:gd name="connsiteY7" fmla="*/ 911288 h 1094168"/>
                <a:gd name="connsiteX8" fmla="*/ 2369489 w 2965837"/>
                <a:gd name="connsiteY8" fmla="*/ 1094168 h 1094168"/>
                <a:gd name="connsiteX9" fmla="*/ 2687541 w 2965837"/>
                <a:gd name="connsiteY9" fmla="*/ 1086217 h 1094168"/>
                <a:gd name="connsiteX10" fmla="*/ 2965837 w 2965837"/>
                <a:gd name="connsiteY10" fmla="*/ 1086217 h 1094168"/>
                <a:gd name="connsiteX0" fmla="*/ 0 w 2965837"/>
                <a:gd name="connsiteY0" fmla="*/ 577333 h 1094168"/>
                <a:gd name="connsiteX1" fmla="*/ 206734 w 2965837"/>
                <a:gd name="connsiteY1" fmla="*/ 291086 h 1094168"/>
                <a:gd name="connsiteX2" fmla="*/ 548640 w 2965837"/>
                <a:gd name="connsiteY2" fmla="*/ 227476 h 1094168"/>
                <a:gd name="connsiteX3" fmla="*/ 755374 w 2965837"/>
                <a:gd name="connsiteY3" fmla="*/ 36644 h 1094168"/>
                <a:gd name="connsiteX4" fmla="*/ 1129085 w 2965837"/>
                <a:gd name="connsiteY4" fmla="*/ 12790 h 1094168"/>
                <a:gd name="connsiteX5" fmla="*/ 1264257 w 2965837"/>
                <a:gd name="connsiteY5" fmla="*/ 116157 h 1094168"/>
                <a:gd name="connsiteX6" fmla="*/ 1812897 w 2965837"/>
                <a:gd name="connsiteY6" fmla="*/ 640944 h 1094168"/>
                <a:gd name="connsiteX7" fmla="*/ 2075290 w 2965837"/>
                <a:gd name="connsiteY7" fmla="*/ 911288 h 1094168"/>
                <a:gd name="connsiteX8" fmla="*/ 2369489 w 2965837"/>
                <a:gd name="connsiteY8" fmla="*/ 1094168 h 1094168"/>
                <a:gd name="connsiteX9" fmla="*/ 2687541 w 2965837"/>
                <a:gd name="connsiteY9" fmla="*/ 1086217 h 1094168"/>
                <a:gd name="connsiteX10" fmla="*/ 2965837 w 2965837"/>
                <a:gd name="connsiteY10" fmla="*/ 1086217 h 1094168"/>
                <a:gd name="connsiteX0" fmla="*/ 0 w 2965837"/>
                <a:gd name="connsiteY0" fmla="*/ 577333 h 1094168"/>
                <a:gd name="connsiteX1" fmla="*/ 206734 w 2965837"/>
                <a:gd name="connsiteY1" fmla="*/ 291086 h 1094168"/>
                <a:gd name="connsiteX2" fmla="*/ 548640 w 2965837"/>
                <a:gd name="connsiteY2" fmla="*/ 227476 h 1094168"/>
                <a:gd name="connsiteX3" fmla="*/ 755374 w 2965837"/>
                <a:gd name="connsiteY3" fmla="*/ 36644 h 1094168"/>
                <a:gd name="connsiteX4" fmla="*/ 1129085 w 2965837"/>
                <a:gd name="connsiteY4" fmla="*/ 12790 h 1094168"/>
                <a:gd name="connsiteX5" fmla="*/ 1264257 w 2965837"/>
                <a:gd name="connsiteY5" fmla="*/ 116157 h 1094168"/>
                <a:gd name="connsiteX6" fmla="*/ 1812897 w 2965837"/>
                <a:gd name="connsiteY6" fmla="*/ 640944 h 1094168"/>
                <a:gd name="connsiteX7" fmla="*/ 2075290 w 2965837"/>
                <a:gd name="connsiteY7" fmla="*/ 911288 h 1094168"/>
                <a:gd name="connsiteX8" fmla="*/ 2369489 w 2965837"/>
                <a:gd name="connsiteY8" fmla="*/ 1094168 h 1094168"/>
                <a:gd name="connsiteX9" fmla="*/ 2687541 w 2965837"/>
                <a:gd name="connsiteY9" fmla="*/ 1086217 h 1094168"/>
                <a:gd name="connsiteX10" fmla="*/ 2965837 w 2965837"/>
                <a:gd name="connsiteY10" fmla="*/ 1086217 h 1094168"/>
                <a:gd name="connsiteX0" fmla="*/ 0 w 2965837"/>
                <a:gd name="connsiteY0" fmla="*/ 577333 h 1094168"/>
                <a:gd name="connsiteX1" fmla="*/ 206734 w 2965837"/>
                <a:gd name="connsiteY1" fmla="*/ 291086 h 1094168"/>
                <a:gd name="connsiteX2" fmla="*/ 548640 w 2965837"/>
                <a:gd name="connsiteY2" fmla="*/ 227476 h 1094168"/>
                <a:gd name="connsiteX3" fmla="*/ 755374 w 2965837"/>
                <a:gd name="connsiteY3" fmla="*/ 36644 h 1094168"/>
                <a:gd name="connsiteX4" fmla="*/ 1129085 w 2965837"/>
                <a:gd name="connsiteY4" fmla="*/ 12790 h 1094168"/>
                <a:gd name="connsiteX5" fmla="*/ 1264257 w 2965837"/>
                <a:gd name="connsiteY5" fmla="*/ 116157 h 1094168"/>
                <a:gd name="connsiteX6" fmla="*/ 1812897 w 2965837"/>
                <a:gd name="connsiteY6" fmla="*/ 640944 h 1094168"/>
                <a:gd name="connsiteX7" fmla="*/ 2075290 w 2965837"/>
                <a:gd name="connsiteY7" fmla="*/ 911288 h 1094168"/>
                <a:gd name="connsiteX8" fmla="*/ 2369489 w 2965837"/>
                <a:gd name="connsiteY8" fmla="*/ 1094168 h 1094168"/>
                <a:gd name="connsiteX9" fmla="*/ 2687541 w 2965837"/>
                <a:gd name="connsiteY9" fmla="*/ 1086217 h 1094168"/>
                <a:gd name="connsiteX10" fmla="*/ 2965837 w 2965837"/>
                <a:gd name="connsiteY10" fmla="*/ 1086217 h 1094168"/>
                <a:gd name="connsiteX0" fmla="*/ 0 w 2965837"/>
                <a:gd name="connsiteY0" fmla="*/ 577851 h 1094686"/>
                <a:gd name="connsiteX1" fmla="*/ 206734 w 2965837"/>
                <a:gd name="connsiteY1" fmla="*/ 291604 h 1094686"/>
                <a:gd name="connsiteX2" fmla="*/ 548640 w 2965837"/>
                <a:gd name="connsiteY2" fmla="*/ 227994 h 1094686"/>
                <a:gd name="connsiteX3" fmla="*/ 755374 w 2965837"/>
                <a:gd name="connsiteY3" fmla="*/ 37162 h 1094686"/>
                <a:gd name="connsiteX4" fmla="*/ 1129085 w 2965837"/>
                <a:gd name="connsiteY4" fmla="*/ 19658 h 1094686"/>
                <a:gd name="connsiteX5" fmla="*/ 1264257 w 2965837"/>
                <a:gd name="connsiteY5" fmla="*/ 116675 h 1094686"/>
                <a:gd name="connsiteX6" fmla="*/ 1812897 w 2965837"/>
                <a:gd name="connsiteY6" fmla="*/ 641462 h 1094686"/>
                <a:gd name="connsiteX7" fmla="*/ 2075290 w 2965837"/>
                <a:gd name="connsiteY7" fmla="*/ 911806 h 1094686"/>
                <a:gd name="connsiteX8" fmla="*/ 2369489 w 2965837"/>
                <a:gd name="connsiteY8" fmla="*/ 1094686 h 1094686"/>
                <a:gd name="connsiteX9" fmla="*/ 2687541 w 2965837"/>
                <a:gd name="connsiteY9" fmla="*/ 1086735 h 1094686"/>
                <a:gd name="connsiteX10" fmla="*/ 2965837 w 2965837"/>
                <a:gd name="connsiteY10" fmla="*/ 1086735 h 1094686"/>
                <a:gd name="connsiteX0" fmla="*/ 0 w 2965837"/>
                <a:gd name="connsiteY0" fmla="*/ 577851 h 1094686"/>
                <a:gd name="connsiteX1" fmla="*/ 206734 w 2965837"/>
                <a:gd name="connsiteY1" fmla="*/ 291604 h 1094686"/>
                <a:gd name="connsiteX2" fmla="*/ 548640 w 2965837"/>
                <a:gd name="connsiteY2" fmla="*/ 227994 h 1094686"/>
                <a:gd name="connsiteX3" fmla="*/ 755374 w 2965837"/>
                <a:gd name="connsiteY3" fmla="*/ 37162 h 1094686"/>
                <a:gd name="connsiteX4" fmla="*/ 1129085 w 2965837"/>
                <a:gd name="connsiteY4" fmla="*/ 19658 h 1094686"/>
                <a:gd name="connsiteX5" fmla="*/ 1264257 w 2965837"/>
                <a:gd name="connsiteY5" fmla="*/ 116675 h 1094686"/>
                <a:gd name="connsiteX6" fmla="*/ 1812897 w 2965837"/>
                <a:gd name="connsiteY6" fmla="*/ 641462 h 1094686"/>
                <a:gd name="connsiteX7" fmla="*/ 2075290 w 2965837"/>
                <a:gd name="connsiteY7" fmla="*/ 911806 h 1094686"/>
                <a:gd name="connsiteX8" fmla="*/ 2369489 w 2965837"/>
                <a:gd name="connsiteY8" fmla="*/ 1094686 h 1094686"/>
                <a:gd name="connsiteX9" fmla="*/ 2687541 w 2965837"/>
                <a:gd name="connsiteY9" fmla="*/ 1086735 h 1094686"/>
                <a:gd name="connsiteX10" fmla="*/ 2965837 w 2965837"/>
                <a:gd name="connsiteY10" fmla="*/ 1086735 h 1094686"/>
                <a:gd name="connsiteX0" fmla="*/ 0 w 2965837"/>
                <a:gd name="connsiteY0" fmla="*/ 577851 h 1094686"/>
                <a:gd name="connsiteX1" fmla="*/ 206734 w 2965837"/>
                <a:gd name="connsiteY1" fmla="*/ 291604 h 1094686"/>
                <a:gd name="connsiteX2" fmla="*/ 548640 w 2965837"/>
                <a:gd name="connsiteY2" fmla="*/ 227994 h 1094686"/>
                <a:gd name="connsiteX3" fmla="*/ 755374 w 2965837"/>
                <a:gd name="connsiteY3" fmla="*/ 37162 h 1094686"/>
                <a:gd name="connsiteX4" fmla="*/ 1129085 w 2965837"/>
                <a:gd name="connsiteY4" fmla="*/ 19658 h 1094686"/>
                <a:gd name="connsiteX5" fmla="*/ 1264257 w 2965837"/>
                <a:gd name="connsiteY5" fmla="*/ 116675 h 1094686"/>
                <a:gd name="connsiteX6" fmla="*/ 1812897 w 2965837"/>
                <a:gd name="connsiteY6" fmla="*/ 641462 h 1094686"/>
                <a:gd name="connsiteX7" fmla="*/ 2075290 w 2965837"/>
                <a:gd name="connsiteY7" fmla="*/ 911806 h 1094686"/>
                <a:gd name="connsiteX8" fmla="*/ 2369489 w 2965837"/>
                <a:gd name="connsiteY8" fmla="*/ 1094686 h 1094686"/>
                <a:gd name="connsiteX9" fmla="*/ 2687541 w 2965837"/>
                <a:gd name="connsiteY9" fmla="*/ 1086735 h 1094686"/>
                <a:gd name="connsiteX10" fmla="*/ 2965837 w 2965837"/>
                <a:gd name="connsiteY10" fmla="*/ 1086735 h 109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5837" h="1094686">
                  <a:moveTo>
                    <a:pt x="0" y="577851"/>
                  </a:moveTo>
                  <a:cubicBezTo>
                    <a:pt x="68911" y="482435"/>
                    <a:pt x="115294" y="349914"/>
                    <a:pt x="206734" y="291604"/>
                  </a:cubicBezTo>
                  <a:cubicBezTo>
                    <a:pt x="298174" y="233294"/>
                    <a:pt x="457200" y="270401"/>
                    <a:pt x="548640" y="227994"/>
                  </a:cubicBezTo>
                  <a:cubicBezTo>
                    <a:pt x="640080" y="185587"/>
                    <a:pt x="658633" y="71885"/>
                    <a:pt x="755374" y="37162"/>
                  </a:cubicBezTo>
                  <a:cubicBezTo>
                    <a:pt x="852115" y="2439"/>
                    <a:pt x="1007690" y="-16841"/>
                    <a:pt x="1129085" y="19658"/>
                  </a:cubicBezTo>
                  <a:lnTo>
                    <a:pt x="1264257" y="116675"/>
                  </a:lnTo>
                  <a:cubicBezTo>
                    <a:pt x="1378226" y="194909"/>
                    <a:pt x="1677725" y="508940"/>
                    <a:pt x="1812897" y="641462"/>
                  </a:cubicBezTo>
                  <a:lnTo>
                    <a:pt x="2075290" y="911806"/>
                  </a:lnTo>
                  <a:cubicBezTo>
                    <a:pt x="2162754" y="1001921"/>
                    <a:pt x="2267447" y="1065531"/>
                    <a:pt x="2369489" y="1094686"/>
                  </a:cubicBezTo>
                  <a:lnTo>
                    <a:pt x="2687541" y="1086735"/>
                  </a:lnTo>
                  <a:lnTo>
                    <a:pt x="2965837" y="1086735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4920863" y="3021827"/>
              <a:ext cx="32004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894359" y="2424106"/>
              <a:ext cx="320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894359" y="3536012"/>
              <a:ext cx="3200400" cy="9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5029200" y="2133600"/>
              <a:ext cx="0" cy="2898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5029200" y="3020171"/>
              <a:ext cx="0" cy="2564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746655" y="2514600"/>
              <a:ext cx="631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Activation</a:t>
              </a:r>
            </a:p>
            <a:p>
              <a:r>
                <a:rPr lang="en-US" sz="800" dirty="0" smtClean="0"/>
                <a:t>Energy</a:t>
              </a:r>
              <a:endParaRPr lang="en-US" sz="800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6080098" y="2724125"/>
              <a:ext cx="0" cy="2898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6080098" y="3537004"/>
              <a:ext cx="0" cy="2564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788737" y="3105125"/>
              <a:ext cx="587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Potential</a:t>
              </a:r>
            </a:p>
            <a:p>
              <a:r>
                <a:rPr lang="en-US" sz="800" dirty="0" smtClean="0"/>
                <a:t>Energy</a:t>
              </a:r>
              <a:endParaRPr lang="en-US" sz="800" dirty="0"/>
            </a:p>
          </p:txBody>
        </p:sp>
        <p:sp>
          <p:nvSpPr>
            <p:cNvPr id="58" name="Line Callout 1 57"/>
            <p:cNvSpPr/>
            <p:nvPr/>
          </p:nvSpPr>
          <p:spPr>
            <a:xfrm>
              <a:off x="7435463" y="1901952"/>
              <a:ext cx="1201641" cy="612648"/>
            </a:xfrm>
            <a:prstGeom prst="borderCallout1">
              <a:avLst>
                <a:gd name="adj1" fmla="val 18750"/>
                <a:gd name="adj2" fmla="val -8333"/>
                <a:gd name="adj3" fmla="val 144946"/>
                <a:gd name="adj4" fmla="val -878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Barriers Impede Penetration of New Technology</a:t>
              </a:r>
              <a:endParaRPr lang="en-US" sz="900" dirty="0"/>
            </a:p>
          </p:txBody>
        </p:sp>
        <p:sp>
          <p:nvSpPr>
            <p:cNvPr id="59" name="Line Callout 1 58"/>
            <p:cNvSpPr/>
            <p:nvPr/>
          </p:nvSpPr>
          <p:spPr>
            <a:xfrm flipH="1">
              <a:off x="5114179" y="4135076"/>
              <a:ext cx="1201641" cy="612648"/>
            </a:xfrm>
            <a:prstGeom prst="borderCallout1">
              <a:avLst>
                <a:gd name="adj1" fmla="val 18750"/>
                <a:gd name="adj2" fmla="val -8333"/>
                <a:gd name="adj3" fmla="val -137987"/>
                <a:gd name="adj4" fmla="val -323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Benefits Drive Penetration of New Technology</a:t>
              </a:r>
              <a:endParaRPr lang="en-US" sz="900" dirty="0"/>
            </a:p>
          </p:txBody>
        </p:sp>
        <p:sp>
          <p:nvSpPr>
            <p:cNvPr id="60" name="Sun 59"/>
            <p:cNvSpPr/>
            <p:nvPr/>
          </p:nvSpPr>
          <p:spPr>
            <a:xfrm>
              <a:off x="5373654" y="2951258"/>
              <a:ext cx="141138" cy="141138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1" name="Line Callout 1 60"/>
            <p:cNvSpPr/>
            <p:nvPr/>
          </p:nvSpPr>
          <p:spPr>
            <a:xfrm flipH="1">
              <a:off x="6705600" y="4135076"/>
              <a:ext cx="1201641" cy="612648"/>
            </a:xfrm>
            <a:prstGeom prst="borderCallout1">
              <a:avLst>
                <a:gd name="adj1" fmla="val -13588"/>
                <a:gd name="adj2" fmla="val 48105"/>
                <a:gd name="adj3" fmla="val -169082"/>
                <a:gd name="adj4" fmla="val 7231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Green Button as Catalyst Speeds Penetration</a:t>
              </a:r>
              <a:endParaRPr lang="en-US" sz="9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1204559"/>
            <a:ext cx="5181600" cy="5272441"/>
            <a:chOff x="304800" y="1219200"/>
            <a:chExt cx="5181600" cy="5272441"/>
          </a:xfrm>
        </p:grpSpPr>
        <p:sp>
          <p:nvSpPr>
            <p:cNvPr id="62" name="Freeform 61"/>
            <p:cNvSpPr/>
            <p:nvPr/>
          </p:nvSpPr>
          <p:spPr>
            <a:xfrm>
              <a:off x="1600200" y="1219200"/>
              <a:ext cx="2590800" cy="2590800"/>
            </a:xfrm>
            <a:custGeom>
              <a:avLst/>
              <a:gdLst>
                <a:gd name="connsiteX0" fmla="*/ 0 w 2590800"/>
                <a:gd name="connsiteY0" fmla="*/ 2590800 h 2590800"/>
                <a:gd name="connsiteX1" fmla="*/ 1295400 w 2590800"/>
                <a:gd name="connsiteY1" fmla="*/ 0 h 2590800"/>
                <a:gd name="connsiteX2" fmla="*/ 2590800 w 2590800"/>
                <a:gd name="connsiteY2" fmla="*/ 2590800 h 2590800"/>
                <a:gd name="connsiteX3" fmla="*/ 0 w 2590800"/>
                <a:gd name="connsiteY3" fmla="*/ 25908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800" h="2590800">
                  <a:moveTo>
                    <a:pt x="0" y="2590800"/>
                  </a:moveTo>
                  <a:lnTo>
                    <a:pt x="1295400" y="0"/>
                  </a:lnTo>
                  <a:lnTo>
                    <a:pt x="2590800" y="2590800"/>
                  </a:lnTo>
                  <a:lnTo>
                    <a:pt x="0" y="259080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8660" tIns="1356360" rIns="7086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Standards</a:t>
              </a:r>
              <a:endParaRPr lang="en-US" sz="1600" b="1" kern="1200" dirty="0"/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b="1" kern="1200" dirty="0" smtClean="0"/>
                <a:t>Consensus among stakeholders</a:t>
              </a:r>
              <a:endParaRPr lang="en-US" sz="1050" b="1" kern="1200" dirty="0"/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50" b="1" kern="1200" dirty="0" smtClean="0"/>
                <a:t>Maintenance and evolution</a:t>
              </a:r>
              <a:endParaRPr lang="en-US" sz="1050" b="1" kern="1200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04800" y="3810000"/>
              <a:ext cx="2590800" cy="2590800"/>
            </a:xfrm>
            <a:custGeom>
              <a:avLst/>
              <a:gdLst>
                <a:gd name="connsiteX0" fmla="*/ 0 w 2590800"/>
                <a:gd name="connsiteY0" fmla="*/ 2590800 h 2590800"/>
                <a:gd name="connsiteX1" fmla="*/ 1295400 w 2590800"/>
                <a:gd name="connsiteY1" fmla="*/ 0 h 2590800"/>
                <a:gd name="connsiteX2" fmla="*/ 2590800 w 2590800"/>
                <a:gd name="connsiteY2" fmla="*/ 2590800 h 2590800"/>
                <a:gd name="connsiteX3" fmla="*/ 0 w 2590800"/>
                <a:gd name="connsiteY3" fmla="*/ 25908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800" h="2590800">
                  <a:moveTo>
                    <a:pt x="0" y="2590800"/>
                  </a:moveTo>
                  <a:lnTo>
                    <a:pt x="1295400" y="0"/>
                  </a:lnTo>
                  <a:lnTo>
                    <a:pt x="2590800" y="2590800"/>
                  </a:lnTo>
                  <a:lnTo>
                    <a:pt x="0" y="2590800"/>
                  </a:lnTo>
                  <a:close/>
                </a:path>
              </a:pathLst>
            </a:custGeom>
            <a:solidFill>
              <a:srgbClr val="FF99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8660" tIns="1356360" rIns="7086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/>
            </a:p>
          </p:txBody>
        </p:sp>
        <p:sp>
          <p:nvSpPr>
            <p:cNvPr id="3072" name="Freeform 3071"/>
            <p:cNvSpPr/>
            <p:nvPr/>
          </p:nvSpPr>
          <p:spPr>
            <a:xfrm>
              <a:off x="1600200" y="3809999"/>
              <a:ext cx="2590800" cy="2590801"/>
            </a:xfrm>
            <a:custGeom>
              <a:avLst/>
              <a:gdLst>
                <a:gd name="connsiteX0" fmla="*/ 0 w 2590800"/>
                <a:gd name="connsiteY0" fmla="*/ 2590800 h 2590800"/>
                <a:gd name="connsiteX1" fmla="*/ 1295400 w 2590800"/>
                <a:gd name="connsiteY1" fmla="*/ 0 h 2590800"/>
                <a:gd name="connsiteX2" fmla="*/ 2590800 w 2590800"/>
                <a:gd name="connsiteY2" fmla="*/ 2590800 h 2590800"/>
                <a:gd name="connsiteX3" fmla="*/ 0 w 2590800"/>
                <a:gd name="connsiteY3" fmla="*/ 25908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800" h="2590800">
                  <a:moveTo>
                    <a:pt x="2590800" y="0"/>
                  </a:moveTo>
                  <a:lnTo>
                    <a:pt x="1295400" y="2590800"/>
                  </a:lnTo>
                  <a:lnTo>
                    <a:pt x="0" y="0"/>
                  </a:lnTo>
                  <a:lnTo>
                    <a:pt x="259080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8660" tIns="60961" rIns="708660" bIns="13563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Interoperable products and services</a:t>
              </a:r>
              <a:endParaRPr lang="en-US" sz="1400" b="1" kern="1200" dirty="0"/>
            </a:p>
          </p:txBody>
        </p:sp>
        <p:sp>
          <p:nvSpPr>
            <p:cNvPr id="3073" name="Freeform 3072"/>
            <p:cNvSpPr/>
            <p:nvPr/>
          </p:nvSpPr>
          <p:spPr>
            <a:xfrm>
              <a:off x="2895600" y="3810000"/>
              <a:ext cx="2590800" cy="2590800"/>
            </a:xfrm>
            <a:custGeom>
              <a:avLst/>
              <a:gdLst>
                <a:gd name="connsiteX0" fmla="*/ 0 w 2590800"/>
                <a:gd name="connsiteY0" fmla="*/ 2590800 h 2590800"/>
                <a:gd name="connsiteX1" fmla="*/ 1295400 w 2590800"/>
                <a:gd name="connsiteY1" fmla="*/ 0 h 2590800"/>
                <a:gd name="connsiteX2" fmla="*/ 2590800 w 2590800"/>
                <a:gd name="connsiteY2" fmla="*/ 2590800 h 2590800"/>
                <a:gd name="connsiteX3" fmla="*/ 0 w 2590800"/>
                <a:gd name="connsiteY3" fmla="*/ 25908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800" h="2590800">
                  <a:moveTo>
                    <a:pt x="0" y="2590800"/>
                  </a:moveTo>
                  <a:lnTo>
                    <a:pt x="1295400" y="0"/>
                  </a:lnTo>
                  <a:lnTo>
                    <a:pt x="2590800" y="2590800"/>
                  </a:lnTo>
                  <a:lnTo>
                    <a:pt x="0" y="259080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8660" tIns="1356360" rIns="7086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67070" y="2438400"/>
              <a:ext cx="6335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bg1"/>
                  </a:solidFill>
                </a:rPr>
                <a:t>NAESB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422" y="5030634"/>
              <a:ext cx="1702268" cy="1423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dirty="0" smtClean="0">
                  <a:solidFill>
                    <a:schemeClr val="bg1"/>
                  </a:solidFill>
                </a:rPr>
                <a:t>         UCAIug</a:t>
              </a:r>
            </a:p>
            <a:p>
              <a:pPr algn="l"/>
              <a:endParaRPr lang="en-US" sz="900" b="1" dirty="0" smtClean="0">
                <a:solidFill>
                  <a:schemeClr val="bg1"/>
                </a:solidFill>
              </a:endParaRPr>
            </a:p>
            <a:p>
              <a:pPr lvl="0" algn="l"/>
              <a:r>
                <a:rPr lang="en-US" sz="900" b="1" dirty="0" smtClean="0">
                  <a:solidFill>
                    <a:schemeClr val="bg1"/>
                  </a:solidFill>
                </a:rPr>
                <a:t>Users Groups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900" dirty="0" smtClean="0">
                  <a:solidFill>
                    <a:schemeClr val="bg1"/>
                  </a:solidFill>
                </a:rPr>
                <a:t>Implementation agreements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900" dirty="0" smtClean="0">
                  <a:solidFill>
                    <a:schemeClr val="bg1"/>
                  </a:solidFill>
                </a:rPr>
                <a:t>Labeling and Test Certifications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900" dirty="0" smtClean="0">
                  <a:solidFill>
                    <a:schemeClr val="bg1"/>
                  </a:solidFill>
                </a:rPr>
                <a:t>Issues resolution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89466" y="5022008"/>
              <a:ext cx="1752600" cy="1469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dirty="0" smtClean="0">
                  <a:solidFill>
                    <a:schemeClr val="bg1"/>
                  </a:solidFill>
                </a:rPr>
                <a:t>          OpenESPI</a:t>
              </a:r>
            </a:p>
            <a:p>
              <a:pPr algn="l"/>
              <a:endParaRPr lang="en-US" sz="900" b="1" dirty="0" smtClean="0">
                <a:solidFill>
                  <a:schemeClr val="bg1"/>
                </a:solidFill>
              </a:endParaRPr>
            </a:p>
            <a:p>
              <a:pPr lvl="0" algn="l"/>
              <a:r>
                <a:rPr lang="en-US" sz="900" b="1" dirty="0" smtClean="0">
                  <a:solidFill>
                    <a:schemeClr val="bg1"/>
                  </a:solidFill>
                </a:rPr>
                <a:t>Reference Implementations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900" dirty="0" smtClean="0">
                  <a:solidFill>
                    <a:schemeClr val="bg1"/>
                  </a:solidFill>
                </a:rPr>
                <a:t>Open Source  Running Code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900" dirty="0" smtClean="0">
                  <a:solidFill>
                    <a:schemeClr val="bg1"/>
                  </a:solidFill>
                </a:rPr>
                <a:t>Development projects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900" dirty="0" smtClean="0">
                  <a:solidFill>
                    <a:schemeClr val="bg1"/>
                  </a:solidFill>
                </a:rPr>
                <a:t>“golden unit”</a:t>
              </a:r>
            </a:p>
            <a:p>
              <a:pPr algn="l"/>
              <a:endParaRPr lang="en-US" sz="7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35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Button Data Exchange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24434" y="1834236"/>
            <a:ext cx="2133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Data Custodian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96434" y="1834236"/>
            <a:ext cx="21336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Third Party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19734" y="2291436"/>
            <a:ext cx="1143000" cy="831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Web Service Provider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391734" y="2291436"/>
            <a:ext cx="1143000" cy="831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Web Service Consumer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610434" y="4653636"/>
            <a:ext cx="2133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Retail Customer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1819734" y="3282036"/>
            <a:ext cx="11430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Web Portal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391734" y="3308413"/>
            <a:ext cx="11430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Web Portal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05734" y="4882236"/>
            <a:ext cx="11430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User (agent)</a:t>
            </a:r>
            <a:endParaRPr lang="en-US" sz="2000" dirty="0"/>
          </a:p>
        </p:txBody>
      </p:sp>
      <p:cxnSp>
        <p:nvCxnSpPr>
          <p:cNvPr id="12" name="Elbow Connector 11"/>
          <p:cNvCxnSpPr>
            <a:stCxn id="9" idx="2"/>
            <a:endCxn id="11" idx="1"/>
          </p:cNvCxnSpPr>
          <p:nvPr/>
        </p:nvCxnSpPr>
        <p:spPr>
          <a:xfrm rot="16200000" flipH="1">
            <a:off x="2619834" y="3739236"/>
            <a:ext cx="1257300" cy="1714500"/>
          </a:xfrm>
          <a:prstGeom prst="bentConnector2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62734" y="2819400"/>
            <a:ext cx="3429000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62734" y="3048000"/>
            <a:ext cx="3429000" cy="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1" idx="0"/>
          </p:cNvCxnSpPr>
          <p:nvPr/>
        </p:nvCxnSpPr>
        <p:spPr>
          <a:xfrm>
            <a:off x="2962734" y="3624936"/>
            <a:ext cx="1714500" cy="125730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  <a:endCxn id="11" idx="0"/>
          </p:cNvCxnSpPr>
          <p:nvPr/>
        </p:nvCxnSpPr>
        <p:spPr>
          <a:xfrm flipH="1">
            <a:off x="4677234" y="3651313"/>
            <a:ext cx="1714500" cy="1230923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25"/>
          <p:cNvSpPr txBox="1"/>
          <p:nvPr/>
        </p:nvSpPr>
        <p:spPr>
          <a:xfrm>
            <a:off x="562434" y="4961303"/>
            <a:ext cx="234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Green Button Download My Data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3483174" y="1197114"/>
            <a:ext cx="234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Green Button Connect My Data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3937310" y="3338155"/>
            <a:ext cx="159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One-time Authorization</a:t>
            </a:r>
            <a:endParaRPr lang="en-US" sz="1800" dirty="0"/>
          </a:p>
        </p:txBody>
      </p:sp>
      <p:sp>
        <p:nvSpPr>
          <p:cNvPr id="20" name="TextBox 28"/>
          <p:cNvSpPr txBox="1"/>
          <p:nvPr/>
        </p:nvSpPr>
        <p:spPr>
          <a:xfrm>
            <a:off x="3571771" y="2450068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Automated Transfer</a:t>
            </a:r>
            <a:endParaRPr lang="en-US" sz="18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686634" y="3967836"/>
            <a:ext cx="250676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39234" y="3967836"/>
            <a:ext cx="22860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735897" y="3015336"/>
            <a:ext cx="0" cy="4191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71800" y="2432964"/>
            <a:ext cx="3429000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8"/>
          <p:cNvSpPr txBox="1"/>
          <p:nvPr/>
        </p:nvSpPr>
        <p:spPr>
          <a:xfrm>
            <a:off x="3429000" y="206363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Third Party Registration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02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Button Evolution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530890"/>
              </p:ext>
            </p:extLst>
          </p:nvPr>
        </p:nvGraphicFramePr>
        <p:xfrm>
          <a:off x="685800" y="3886200"/>
          <a:ext cx="8001000" cy="45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9019E2-C63E-4302-AB4D-0FA35C23A8E3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95286" y="1600200"/>
            <a:ext cx="1676400" cy="2286000"/>
            <a:chOff x="3658987" y="2857519"/>
            <a:chExt cx="1676400" cy="2286000"/>
          </a:xfrm>
        </p:grpSpPr>
        <p:sp>
          <p:nvSpPr>
            <p:cNvPr id="6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72BC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7" name="milestoneshape"/>
            <p:cNvCxnSpPr/>
            <p:nvPr>
              <p:custDataLst>
                <p:tags r:id="rId36"/>
              </p:custDataLst>
            </p:nvPr>
          </p:nvCxnSpPr>
          <p:spPr>
            <a:xfrm>
              <a:off x="3658987" y="2921019"/>
              <a:ext cx="0" cy="222250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milestoneshape"/>
            <p:cNvSpPr txBox="1"/>
            <p:nvPr>
              <p:custDataLst>
                <p:tags r:id="rId37"/>
              </p:custDataLst>
            </p:nvPr>
          </p:nvSpPr>
          <p:spPr>
            <a:xfrm>
              <a:off x="3811387" y="2857519"/>
              <a:ext cx="1524000" cy="385234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Aneesh Chopra Call to Action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9" name="milestoneshape"/>
            <p:cNvSpPr txBox="1"/>
            <p:nvPr>
              <p:custDataLst>
                <p:tags r:id="rId38"/>
              </p:custDataLst>
            </p:nvPr>
          </p:nvSpPr>
          <p:spPr>
            <a:xfrm>
              <a:off x="3811387" y="3240932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en-US" sz="105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9/2011</a:t>
              </a:r>
              <a:endParaRPr lang="en-US" sz="105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43200" y="2743200"/>
            <a:ext cx="1676400" cy="1143000"/>
            <a:chOff x="3658987" y="2857519"/>
            <a:chExt cx="1676400" cy="1143000"/>
          </a:xfrm>
        </p:grpSpPr>
        <p:sp>
          <p:nvSpPr>
            <p:cNvPr id="13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72BC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14" name="milestoneshape"/>
            <p:cNvCxnSpPr/>
            <p:nvPr>
              <p:custDataLst>
                <p:tags r:id="rId33"/>
              </p:custDataLst>
            </p:nvPr>
          </p:nvCxnSpPr>
          <p:spPr>
            <a:xfrm>
              <a:off x="3658987" y="2921019"/>
              <a:ext cx="0" cy="107950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ilestoneshape"/>
            <p:cNvSpPr txBox="1"/>
            <p:nvPr>
              <p:custDataLst>
                <p:tags r:id="rId34"/>
              </p:custDataLst>
            </p:nvPr>
          </p:nvSpPr>
          <p:spPr>
            <a:xfrm>
              <a:off x="3811387" y="2857519"/>
              <a:ext cx="1524000" cy="385234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PG&amp;E, SDG&amp;E Release Apps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16" name="milestoneshape"/>
            <p:cNvSpPr txBox="1"/>
            <p:nvPr>
              <p:custDataLst>
                <p:tags r:id="rId35"/>
              </p:custDataLst>
            </p:nvPr>
          </p:nvSpPr>
          <p:spPr>
            <a:xfrm>
              <a:off x="3811387" y="3240932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en-US" sz="105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1/2012</a:t>
              </a:r>
              <a:endParaRPr lang="en-US" sz="105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27286" y="1600200"/>
            <a:ext cx="1676400" cy="2286000"/>
            <a:chOff x="3658987" y="2857519"/>
            <a:chExt cx="1676400" cy="2286000"/>
          </a:xfrm>
        </p:grpSpPr>
        <p:sp>
          <p:nvSpPr>
            <p:cNvPr id="18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72BC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19" name="milestoneshape"/>
            <p:cNvCxnSpPr/>
            <p:nvPr>
              <p:custDataLst>
                <p:tags r:id="rId30"/>
              </p:custDataLst>
            </p:nvPr>
          </p:nvCxnSpPr>
          <p:spPr>
            <a:xfrm>
              <a:off x="3658987" y="2921019"/>
              <a:ext cx="0" cy="222250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milestoneshape"/>
            <p:cNvSpPr txBox="1"/>
            <p:nvPr>
              <p:custDataLst>
                <p:tags r:id="rId31"/>
              </p:custDataLst>
            </p:nvPr>
          </p:nvSpPr>
          <p:spPr>
            <a:xfrm>
              <a:off x="3811387" y="2857519"/>
              <a:ext cx="1524000" cy="237501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Connect My Data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21" name="milestoneshape"/>
            <p:cNvSpPr txBox="1"/>
            <p:nvPr>
              <p:custDataLst>
                <p:tags r:id="rId32"/>
              </p:custDataLst>
            </p:nvPr>
          </p:nvSpPr>
          <p:spPr>
            <a:xfrm>
              <a:off x="3811387" y="3240932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en-US" sz="105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10/2012</a:t>
              </a:r>
              <a:endParaRPr lang="en-US" sz="105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5714" y="4343400"/>
            <a:ext cx="1255486" cy="1294966"/>
            <a:chOff x="3658987" y="2095519"/>
            <a:chExt cx="1255486" cy="1294966"/>
          </a:xfrm>
        </p:grpSpPr>
        <p:sp>
          <p:nvSpPr>
            <p:cNvPr id="23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9999"/>
            </a:solidFill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24" name="milestoneshape"/>
            <p:cNvCxnSpPr/>
            <p:nvPr>
              <p:custDataLst>
                <p:tags r:id="rId28"/>
              </p:custDataLst>
            </p:nvPr>
          </p:nvCxnSpPr>
          <p:spPr>
            <a:xfrm flipV="1">
              <a:off x="3658987" y="2095519"/>
              <a:ext cx="0" cy="825500"/>
            </a:xfrm>
            <a:prstGeom prst="line">
              <a:avLst/>
            </a:prstGeom>
            <a:ln w="15875">
              <a:solidFill>
                <a:srgbClr val="00B050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ilestoneshape"/>
            <p:cNvSpPr txBox="1"/>
            <p:nvPr>
              <p:custDataLst>
                <p:tags r:id="rId29"/>
              </p:custDataLst>
            </p:nvPr>
          </p:nvSpPr>
          <p:spPr>
            <a:xfrm>
              <a:off x="3811387" y="2857519"/>
              <a:ext cx="1103086" cy="53296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0 Customers</a:t>
              </a:r>
            </a:p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(Download My Data)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18943" y="4347029"/>
            <a:ext cx="1255486" cy="1147234"/>
            <a:chOff x="3658987" y="2095519"/>
            <a:chExt cx="1255486" cy="1147234"/>
          </a:xfrm>
        </p:grpSpPr>
        <p:sp>
          <p:nvSpPr>
            <p:cNvPr id="29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9999"/>
            </a:solidFill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30" name="milestoneshape"/>
            <p:cNvCxnSpPr/>
            <p:nvPr>
              <p:custDataLst>
                <p:tags r:id="rId26"/>
              </p:custDataLst>
            </p:nvPr>
          </p:nvCxnSpPr>
          <p:spPr>
            <a:xfrm flipV="1">
              <a:off x="3658987" y="2095519"/>
              <a:ext cx="0" cy="825500"/>
            </a:xfrm>
            <a:prstGeom prst="line">
              <a:avLst/>
            </a:prstGeom>
            <a:ln w="15875">
              <a:solidFill>
                <a:srgbClr val="00B050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milestoneshape"/>
            <p:cNvSpPr txBox="1"/>
            <p:nvPr>
              <p:custDataLst>
                <p:tags r:id="rId27"/>
              </p:custDataLst>
            </p:nvPr>
          </p:nvSpPr>
          <p:spPr>
            <a:xfrm>
              <a:off x="3811387" y="2857519"/>
              <a:ext cx="1103086" cy="38523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42 MM Customers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72000" y="4347029"/>
            <a:ext cx="1255486" cy="1147234"/>
            <a:chOff x="3658987" y="2095519"/>
            <a:chExt cx="1255486" cy="1147234"/>
          </a:xfrm>
        </p:grpSpPr>
        <p:sp>
          <p:nvSpPr>
            <p:cNvPr id="33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9999"/>
            </a:solidFill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34" name="milestoneshape"/>
            <p:cNvCxnSpPr/>
            <p:nvPr>
              <p:custDataLst>
                <p:tags r:id="rId24"/>
              </p:custDataLst>
            </p:nvPr>
          </p:nvCxnSpPr>
          <p:spPr>
            <a:xfrm flipV="1">
              <a:off x="3658987" y="2095519"/>
              <a:ext cx="0" cy="825500"/>
            </a:xfrm>
            <a:prstGeom prst="line">
              <a:avLst/>
            </a:prstGeom>
            <a:ln w="15875">
              <a:solidFill>
                <a:srgbClr val="00B050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milestoneshape"/>
            <p:cNvSpPr txBox="1"/>
            <p:nvPr>
              <p:custDataLst>
                <p:tags r:id="rId25"/>
              </p:custDataLst>
            </p:nvPr>
          </p:nvSpPr>
          <p:spPr>
            <a:xfrm>
              <a:off x="3811387" y="2857519"/>
              <a:ext cx="1103086" cy="38523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26 MM Customers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43200" y="4347029"/>
            <a:ext cx="1255486" cy="1147234"/>
            <a:chOff x="3658987" y="2095519"/>
            <a:chExt cx="1255486" cy="1147234"/>
          </a:xfrm>
        </p:grpSpPr>
        <p:sp>
          <p:nvSpPr>
            <p:cNvPr id="37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9999"/>
            </a:solidFill>
            <a:ln w="25400" cap="flat" cmpd="sng" algn="ctr">
              <a:solidFill>
                <a:srgbClr val="00B050"/>
              </a:solidFill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38" name="milestoneshape"/>
            <p:cNvCxnSpPr/>
            <p:nvPr>
              <p:custDataLst>
                <p:tags r:id="rId22"/>
              </p:custDataLst>
            </p:nvPr>
          </p:nvCxnSpPr>
          <p:spPr>
            <a:xfrm flipV="1">
              <a:off x="3658987" y="2095519"/>
              <a:ext cx="0" cy="825500"/>
            </a:xfrm>
            <a:prstGeom prst="line">
              <a:avLst/>
            </a:prstGeom>
            <a:ln w="15875">
              <a:solidFill>
                <a:srgbClr val="00B050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milestoneshape"/>
            <p:cNvSpPr txBox="1"/>
            <p:nvPr>
              <p:custDataLst>
                <p:tags r:id="rId23"/>
              </p:custDataLst>
            </p:nvPr>
          </p:nvSpPr>
          <p:spPr>
            <a:xfrm>
              <a:off x="3811387" y="2857519"/>
              <a:ext cx="1103086" cy="38523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12 MM Customers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22286" y="2257961"/>
            <a:ext cx="1676400" cy="1628239"/>
            <a:chOff x="3658987" y="2857519"/>
            <a:chExt cx="1676400" cy="1628239"/>
          </a:xfrm>
        </p:grpSpPr>
        <p:sp>
          <p:nvSpPr>
            <p:cNvPr id="41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72BC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42" name="milestoneshape"/>
            <p:cNvCxnSpPr/>
            <p:nvPr>
              <p:custDataLst>
                <p:tags r:id="rId19"/>
              </p:custDataLst>
            </p:nvPr>
          </p:nvCxnSpPr>
          <p:spPr>
            <a:xfrm>
              <a:off x="3658987" y="2921019"/>
              <a:ext cx="0" cy="1564739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milestoneshape"/>
            <p:cNvSpPr txBox="1"/>
            <p:nvPr>
              <p:custDataLst>
                <p:tags r:id="rId20"/>
              </p:custDataLst>
            </p:nvPr>
          </p:nvSpPr>
          <p:spPr>
            <a:xfrm>
              <a:off x="3811387" y="2857519"/>
              <a:ext cx="1524000" cy="385234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NAESB ESPI Standard Ratified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44" name="milestoneshape"/>
            <p:cNvSpPr txBox="1"/>
            <p:nvPr>
              <p:custDataLst>
                <p:tags r:id="rId21"/>
              </p:custDataLst>
            </p:nvPr>
          </p:nvSpPr>
          <p:spPr>
            <a:xfrm>
              <a:off x="3811387" y="3240932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en-US" sz="105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10/2011</a:t>
              </a:r>
              <a:endParaRPr lang="en-US" sz="105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89286" y="2435513"/>
            <a:ext cx="1676400" cy="1450687"/>
            <a:chOff x="3658987" y="2857519"/>
            <a:chExt cx="1676400" cy="1450687"/>
          </a:xfrm>
        </p:grpSpPr>
        <p:sp>
          <p:nvSpPr>
            <p:cNvPr id="46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72BC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47" name="milestoneshape"/>
            <p:cNvCxnSpPr/>
            <p:nvPr>
              <p:custDataLst>
                <p:tags r:id="rId16"/>
              </p:custDataLst>
            </p:nvPr>
          </p:nvCxnSpPr>
          <p:spPr>
            <a:xfrm>
              <a:off x="3658987" y="2921019"/>
              <a:ext cx="0" cy="1387187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milestoneshape"/>
            <p:cNvSpPr txBox="1"/>
            <p:nvPr>
              <p:custDataLst>
                <p:tags r:id="rId17"/>
              </p:custDataLst>
            </p:nvPr>
          </p:nvSpPr>
          <p:spPr>
            <a:xfrm>
              <a:off x="3811387" y="2857519"/>
              <a:ext cx="1524000" cy="385234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HEY Update w/ Green Button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49" name="milestoneshape"/>
            <p:cNvSpPr txBox="1"/>
            <p:nvPr>
              <p:custDataLst>
                <p:tags r:id="rId18"/>
              </p:custDataLst>
            </p:nvPr>
          </p:nvSpPr>
          <p:spPr>
            <a:xfrm>
              <a:off x="3811387" y="3240932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en-US" sz="105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4/2013</a:t>
              </a:r>
              <a:endParaRPr lang="en-US" sz="105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48400" y="2133600"/>
            <a:ext cx="1676400" cy="1752600"/>
            <a:chOff x="3658987" y="2857519"/>
            <a:chExt cx="1676400" cy="1752600"/>
          </a:xfrm>
        </p:grpSpPr>
        <p:sp>
          <p:nvSpPr>
            <p:cNvPr id="51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72BC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52" name="milestoneshape"/>
            <p:cNvCxnSpPr/>
            <p:nvPr>
              <p:custDataLst>
                <p:tags r:id="rId13"/>
              </p:custDataLst>
            </p:nvPr>
          </p:nvCxnSpPr>
          <p:spPr>
            <a:xfrm>
              <a:off x="3658987" y="2921019"/>
              <a:ext cx="12700" cy="168910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milestoneshape"/>
            <p:cNvSpPr txBox="1"/>
            <p:nvPr>
              <p:custDataLst>
                <p:tags r:id="rId14"/>
              </p:custDataLst>
            </p:nvPr>
          </p:nvSpPr>
          <p:spPr>
            <a:xfrm>
              <a:off x="3811387" y="2857519"/>
              <a:ext cx="1524000" cy="532966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Presidential Memorandum on Federal Agencies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54" name="milestoneshape"/>
            <p:cNvSpPr txBox="1"/>
            <p:nvPr>
              <p:custDataLst>
                <p:tags r:id="rId15"/>
              </p:custDataLst>
            </p:nvPr>
          </p:nvSpPr>
          <p:spPr>
            <a:xfrm>
              <a:off x="3811387" y="3355232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en-US" sz="105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12/2013</a:t>
              </a:r>
              <a:endParaRPr lang="en-US" sz="105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80743" y="2893187"/>
            <a:ext cx="1676400" cy="993013"/>
            <a:chOff x="3658987" y="2857519"/>
            <a:chExt cx="1676400" cy="993013"/>
          </a:xfrm>
        </p:grpSpPr>
        <p:sp>
          <p:nvSpPr>
            <p:cNvPr id="62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72BC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63" name="milestoneshape"/>
            <p:cNvCxnSpPr/>
            <p:nvPr>
              <p:custDataLst>
                <p:tags r:id="rId10"/>
              </p:custDataLst>
            </p:nvPr>
          </p:nvCxnSpPr>
          <p:spPr>
            <a:xfrm>
              <a:off x="3658987" y="2921019"/>
              <a:ext cx="0" cy="929513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milestoneshape"/>
            <p:cNvSpPr txBox="1"/>
            <p:nvPr>
              <p:custDataLst>
                <p:tags r:id="rId11"/>
              </p:custDataLst>
            </p:nvPr>
          </p:nvSpPr>
          <p:spPr>
            <a:xfrm>
              <a:off x="3811387" y="2857519"/>
              <a:ext cx="1524000" cy="385234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Portfolio Manager Upgrade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65" name="milestoneshape"/>
            <p:cNvSpPr txBox="1"/>
            <p:nvPr>
              <p:custDataLst>
                <p:tags r:id="rId12"/>
              </p:custDataLst>
            </p:nvPr>
          </p:nvSpPr>
          <p:spPr>
            <a:xfrm>
              <a:off x="3811387" y="3240932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en-US" sz="105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7/2013</a:t>
              </a:r>
              <a:endParaRPr lang="en-US" sz="105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010400" y="2892713"/>
            <a:ext cx="1676400" cy="993487"/>
            <a:chOff x="3658987" y="2857519"/>
            <a:chExt cx="1676400" cy="993487"/>
          </a:xfrm>
        </p:grpSpPr>
        <p:sp>
          <p:nvSpPr>
            <p:cNvPr id="68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72BC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69" name="milestoneshape"/>
            <p:cNvCxnSpPr/>
            <p:nvPr>
              <p:custDataLst>
                <p:tags r:id="rId7"/>
              </p:custDataLst>
            </p:nvPr>
          </p:nvCxnSpPr>
          <p:spPr>
            <a:xfrm>
              <a:off x="3658987" y="2921019"/>
              <a:ext cx="0" cy="929987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milestoneshape"/>
            <p:cNvSpPr txBox="1"/>
            <p:nvPr>
              <p:custDataLst>
                <p:tags r:id="rId8"/>
              </p:custDataLst>
            </p:nvPr>
          </p:nvSpPr>
          <p:spPr>
            <a:xfrm>
              <a:off x="3811387" y="2857519"/>
              <a:ext cx="1524000" cy="385234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Green Button DMD Certifications Start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71" name="milestoneshape"/>
            <p:cNvSpPr txBox="1"/>
            <p:nvPr>
              <p:custDataLst>
                <p:tags r:id="rId9"/>
              </p:custDataLst>
            </p:nvPr>
          </p:nvSpPr>
          <p:spPr>
            <a:xfrm>
              <a:off x="3811387" y="3240932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en-US" sz="105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2/2014</a:t>
              </a:r>
              <a:endParaRPr lang="en-US" sz="105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505200" y="3124200"/>
            <a:ext cx="1676400" cy="762000"/>
            <a:chOff x="3658987" y="2857519"/>
            <a:chExt cx="1676400" cy="762000"/>
          </a:xfrm>
        </p:grpSpPr>
        <p:sp>
          <p:nvSpPr>
            <p:cNvPr id="73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72BC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74" name="milestoneshape"/>
            <p:cNvCxnSpPr/>
            <p:nvPr>
              <p:custDataLst>
                <p:tags r:id="rId4"/>
              </p:custDataLst>
            </p:nvPr>
          </p:nvCxnSpPr>
          <p:spPr>
            <a:xfrm>
              <a:off x="3658987" y="2921019"/>
              <a:ext cx="0" cy="69850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milestoneshape"/>
            <p:cNvSpPr txBox="1"/>
            <p:nvPr>
              <p:custDataLst>
                <p:tags r:id="rId5"/>
              </p:custDataLst>
            </p:nvPr>
          </p:nvSpPr>
          <p:spPr>
            <a:xfrm>
              <a:off x="3811387" y="2857519"/>
              <a:ext cx="1524000" cy="385234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DOE Apps </a:t>
              </a:r>
              <a:br>
                <a:rPr lang="en-US" sz="1200" dirty="0" smtClean="0">
                  <a:latin typeface="Calibri" panose="020F0502020204030204" pitchFamily="34" charset="0"/>
                </a:rPr>
              </a:br>
              <a:r>
                <a:rPr lang="en-US" sz="1200" dirty="0" smtClean="0">
                  <a:latin typeface="Calibri" panose="020F0502020204030204" pitchFamily="34" charset="0"/>
                </a:rPr>
                <a:t>for Energy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76" name="milestoneshape"/>
            <p:cNvSpPr txBox="1"/>
            <p:nvPr>
              <p:custDataLst>
                <p:tags r:id="rId6"/>
              </p:custDataLst>
            </p:nvPr>
          </p:nvSpPr>
          <p:spPr>
            <a:xfrm>
              <a:off x="3811387" y="3240932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en-US" sz="105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5/2012</a:t>
              </a:r>
              <a:endParaRPr lang="en-US" sz="105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096000" y="1524000"/>
            <a:ext cx="1676400" cy="2362200"/>
            <a:chOff x="3658987" y="2857519"/>
            <a:chExt cx="1676400" cy="2362200"/>
          </a:xfrm>
        </p:grpSpPr>
        <p:sp>
          <p:nvSpPr>
            <p:cNvPr id="78" name="milestoneshape"/>
            <p:cNvSpPr/>
            <p:nvPr/>
          </p:nvSpPr>
          <p:spPr>
            <a:xfrm rot="16200000">
              <a:off x="3658987" y="2921019"/>
              <a:ext cx="190500" cy="190500"/>
            </a:xfrm>
            <a:prstGeom prst="flowChartMerge">
              <a:avLst/>
            </a:prstGeom>
            <a:solidFill>
              <a:srgbClr val="0072BC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Calibri" panose="020F0502020204030204" pitchFamily="34" charset="0"/>
              </a:endParaRPr>
            </a:p>
          </p:txBody>
        </p:sp>
        <p:cxnSp>
          <p:nvCxnSpPr>
            <p:cNvPr id="79" name="milestoneshape"/>
            <p:cNvCxnSpPr/>
            <p:nvPr>
              <p:custDataLst>
                <p:tags r:id="rId1"/>
              </p:custDataLst>
            </p:nvPr>
          </p:nvCxnSpPr>
          <p:spPr>
            <a:xfrm>
              <a:off x="3658987" y="2921019"/>
              <a:ext cx="0" cy="229870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milestoneshape"/>
            <p:cNvSpPr txBox="1"/>
            <p:nvPr>
              <p:custDataLst>
                <p:tags r:id="rId2"/>
              </p:custDataLst>
            </p:nvPr>
          </p:nvSpPr>
          <p:spPr>
            <a:xfrm>
              <a:off x="3811387" y="2857519"/>
              <a:ext cx="1524000" cy="532966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dirty="0" smtClean="0">
                  <a:latin typeface="Calibri" panose="020F0502020204030204" pitchFamily="34" charset="0"/>
                </a:rPr>
                <a:t>American Energy</a:t>
              </a:r>
              <a:br>
                <a:rPr lang="en-US" sz="1200" dirty="0" smtClean="0">
                  <a:latin typeface="Calibri" panose="020F0502020204030204" pitchFamily="34" charset="0"/>
                </a:rPr>
              </a:br>
              <a:r>
                <a:rPr lang="en-US" sz="1200" dirty="0" smtClean="0">
                  <a:latin typeface="Calibri" panose="020F0502020204030204" pitchFamily="34" charset="0"/>
                </a:rPr>
                <a:t>Data Challenge Launch</a:t>
              </a:r>
              <a:endParaRPr 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81" name="milestoneshape"/>
            <p:cNvSpPr txBox="1"/>
            <p:nvPr>
              <p:custDataLst>
                <p:tags r:id="rId3"/>
              </p:custDataLst>
            </p:nvPr>
          </p:nvSpPr>
          <p:spPr>
            <a:xfrm>
              <a:off x="3811387" y="3355232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0">
              <a:noAutofit/>
            </a:bodyPr>
            <a:lstStyle/>
            <a:p>
              <a:r>
                <a:rPr lang="en-US" sz="105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11/2013</a:t>
              </a:r>
              <a:endParaRPr lang="en-US" sz="105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2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Date;4;;11;;10;4;-1;-1;False;120;False;False;False;False;False;-1;300.10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Date;4;;11;;10;4;-1;-1;False;120;False;False;False;False;False;-1;300.10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Date;4;;11;;10;4;-1;-1;False;120;False;False;False;False;False;-1;300.10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Date;4;;11;;10;4;-1;-1;False;120;False;False;False;False;False;-1;300.109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Date;4;;11;;10;4;-1;-1;False;120;False;False;False;False;False;-1;300.109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Date;4;;11;;10;4;-1;-1;False;120;False;False;False;False;False;-1;300.10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Date;4;;11;;10;4;-1;-1;False;120;False;False;False;False;False;-1;300.109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Date;4;;11;;10;4;-1;-1;False;120;False;False;False;False;False;-1;300.10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Date;4;;11;;10;4;-1;-1;False;120;False;False;False;False;False;-1;300.10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NECTORCOLOR" val="79;129;1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Name;4;;11;;10;4;-1;-1;False;120;False;False;False;False;False;-1;300.10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LESTONE4" val="0,114,188,-16747844,False;7/27/2005 12:00:00 AM;Milestone 2;False;False;False;False;False;tbDate;4;;11;;10;4;-1;-1;False;120;False;False;False;False;False;-1;300.1092"/>
</p:tagLst>
</file>

<file path=ppt/theme/theme1.xml><?xml version="1.0" encoding="utf-8"?>
<a:theme xmlns:a="http://schemas.openxmlformats.org/drawingml/2006/main" name="smartgrid_template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GIG">
  <a:themeElements>
    <a:clrScheme name="Smart Grid Colors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2B4C74"/>
      </a:accent1>
      <a:accent2>
        <a:srgbClr val="21669F"/>
      </a:accent2>
      <a:accent3>
        <a:srgbClr val="84979E"/>
      </a:accent3>
      <a:accent4>
        <a:srgbClr val="85B043"/>
      </a:accent4>
      <a:accent5>
        <a:srgbClr val="B8D51F"/>
      </a:accent5>
      <a:accent6>
        <a:srgbClr val="78ABC2"/>
      </a:accent6>
      <a:hlink>
        <a:srgbClr val="254162"/>
      </a:hlink>
      <a:folHlink>
        <a:srgbClr val="254162"/>
      </a:folHlink>
    </a:clrScheme>
    <a:fontScheme name="Smart Grid Template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tx1"/>
          </a:solidFill>
        </a:ln>
        <a:effectLst/>
      </a:spPr>
      <a:bodyPr tIns="91440" bIns="91440" rtlCol="0" anchor="ctr"/>
      <a:lstStyle>
        <a:defPPr algn="ctr">
          <a:defRPr sz="16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  <a:txDef>
      <a:spPr>
        <a:noFill/>
      </a:spPr>
      <a:bodyPr wrap="square" tIns="91440" bIns="91440" rtlCol="0">
        <a:noAutofit/>
      </a:bodyPr>
      <a:lstStyle>
        <a:defPPr marL="0" indent="0">
          <a:buFont typeface="Arial" pitchFamily="34" charset="0"/>
          <a:buNone/>
          <a:defRPr sz="1400" dirty="0" err="1" smtClean="0"/>
        </a:defPPr>
      </a:lstStyle>
    </a:txDef>
  </a:objectDefaults>
  <a:extraClrSchemeLst>
    <a:extraClrScheme>
      <a:clrScheme name="energy practice template 1">
        <a:dk1>
          <a:srgbClr val="000000"/>
        </a:dk1>
        <a:lt1>
          <a:srgbClr val="FFFFFF"/>
        </a:lt1>
        <a:dk2>
          <a:srgbClr val="5C1C49"/>
        </a:dk2>
        <a:lt2>
          <a:srgbClr val="B3C4D1"/>
        </a:lt2>
        <a:accent1>
          <a:srgbClr val="093678"/>
        </a:accent1>
        <a:accent2>
          <a:srgbClr val="FDDC51"/>
        </a:accent2>
        <a:accent3>
          <a:srgbClr val="FFFFFF"/>
        </a:accent3>
        <a:accent4>
          <a:srgbClr val="000000"/>
        </a:accent4>
        <a:accent5>
          <a:srgbClr val="AAAEBE"/>
        </a:accent5>
        <a:accent6>
          <a:srgbClr val="E5C749"/>
        </a:accent6>
        <a:hlink>
          <a:srgbClr val="8F2E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ustom Color 1">
      <a:srgbClr val="5C2801"/>
    </a:custClr>
    <a:custClr name="Custom Color 2">
      <a:srgbClr val="8F2E00"/>
    </a:custClr>
    <a:custClr name="Custom Color 3">
      <a:srgbClr val="B16D4D"/>
    </a:custClr>
    <a:custClr name="Custom Color 4">
      <a:srgbClr val="9D7792"/>
    </a:custClr>
    <a:custClr name="Custom Color 5">
      <a:srgbClr val="5B7FB5"/>
    </a:custClr>
    <a:custClr name="Custom Color 6">
      <a:srgbClr val="2D9F97"/>
    </a:custClr>
    <a:custClr name="Custom Color 7">
      <a:srgbClr val="79805A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Green.Button.EPA.meeting.February.2014.final</Template>
  <TotalTime>83</TotalTime>
  <Words>889</Words>
  <Application>Microsoft Office PowerPoint</Application>
  <PresentationFormat>On-screen Show (4:3)</PresentationFormat>
  <Paragraphs>193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smartgrid_templateel</vt:lpstr>
      <vt:lpstr>SGIG</vt:lpstr>
      <vt:lpstr>NAESB REQ.21 Update</vt:lpstr>
      <vt:lpstr>Green Button Initiative</vt:lpstr>
      <vt:lpstr>Green Button to Spurs Innovation in New Areas</vt:lpstr>
      <vt:lpstr>Federal Government Interest in Data Access</vt:lpstr>
      <vt:lpstr>Green Button for America team</vt:lpstr>
      <vt:lpstr>Green Button status</vt:lpstr>
      <vt:lpstr>How to Reduce Barriers to Penetration</vt:lpstr>
      <vt:lpstr>Green Button Data Exchange</vt:lpstr>
      <vt:lpstr>Green Button Evolution</vt:lpstr>
      <vt:lpstr>SGIP PAP20: Green Button ESPI Evolution Roadmap Going Forward …</vt:lpstr>
      <vt:lpstr>Green Button Testing and Certification</vt:lpstr>
      <vt:lpstr>Testing a Green Button Data File</vt:lpstr>
      <vt:lpstr>Sandbox Developers Guide</vt:lpstr>
      <vt:lpstr>Green Button Live API Page</vt:lpstr>
      <vt:lpstr>REQ.21 ESPI Revision  Personal Recommendations (not NISTs)</vt:lpstr>
    </vt:vector>
  </TitlesOfParts>
  <Company>Hypertek,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NAESB REQ.21 Update</dc:title>
  <dc:creator>Dr. Martin J. Burns</dc:creator>
  <cp:lastModifiedBy>Denise Rager</cp:lastModifiedBy>
  <cp:revision>12</cp:revision>
  <dcterms:created xsi:type="dcterms:W3CDTF">2014-02-21T11:18:08Z</dcterms:created>
  <dcterms:modified xsi:type="dcterms:W3CDTF">2014-02-21T17:54:13Z</dcterms:modified>
</cp:coreProperties>
</file>